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Overpass Black"/>
      <p:bold r:id="rId19"/>
      <p:boldItalic r:id="rId20"/>
    </p:embeddedFont>
    <p:embeddedFont>
      <p:font typeface="Fira Sans Extra Condensed Medium"/>
      <p:regular r:id="rId21"/>
      <p:bold r:id="rId22"/>
      <p:italic r:id="rId23"/>
      <p:boldItalic r:id="rId24"/>
    </p:embeddedFont>
    <p:embeddedFont>
      <p:font typeface="Overpass"/>
      <p:regular r:id="rId25"/>
      <p:bold r:id="rId26"/>
      <p:italic r:id="rId27"/>
      <p:boldItalic r:id="rId28"/>
    </p:embeddedFont>
    <p:embeddedFont>
      <p:font typeface="Open Sans SemiBold"/>
      <p:regular r:id="rId29"/>
      <p:bold r:id="rId30"/>
      <p:italic r:id="rId31"/>
      <p:boldItalic r:id="rId32"/>
    </p:embeddedFont>
    <p:embeddedFont>
      <p:font typeface="Josefin Sans"/>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B3B8A4-59ED-40AA-94AC-16B5F9180981}">
  <a:tblStyle styleId="{73B3B8A4-59ED-40AA-94AC-16B5F91809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font" Target="fonts/OverpassBlack-boldItalic.fntdata"/><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verpass-bold.fntdata"/><Relationship Id="rId25" Type="http://schemas.openxmlformats.org/officeDocument/2006/relationships/font" Target="fonts/Overpass-regular.fntdata"/><Relationship Id="rId28" Type="http://schemas.openxmlformats.org/officeDocument/2006/relationships/font" Target="fonts/Overpass-boldItalic.fntdata"/><Relationship Id="rId27" Type="http://schemas.openxmlformats.org/officeDocument/2006/relationships/font" Target="fonts/Overpas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SemiBold-italic.fntdata"/><Relationship Id="rId30" Type="http://schemas.openxmlformats.org/officeDocument/2006/relationships/font" Target="fonts/OpenSansSemiBold-bold.fntdata"/><Relationship Id="rId11" Type="http://schemas.openxmlformats.org/officeDocument/2006/relationships/slide" Target="slides/slide6.xml"/><Relationship Id="rId33" Type="http://schemas.openxmlformats.org/officeDocument/2006/relationships/font" Target="fonts/JosefinSans-regular.fntdata"/><Relationship Id="rId10" Type="http://schemas.openxmlformats.org/officeDocument/2006/relationships/slide" Target="slides/slide5.xml"/><Relationship Id="rId32" Type="http://schemas.openxmlformats.org/officeDocument/2006/relationships/font" Target="fonts/OpenSansSemiBold-boldItalic.fntdata"/><Relationship Id="rId13" Type="http://schemas.openxmlformats.org/officeDocument/2006/relationships/slide" Target="slides/slide8.xml"/><Relationship Id="rId35" Type="http://schemas.openxmlformats.org/officeDocument/2006/relationships/font" Target="fonts/JosefinSans-italic.fntdata"/><Relationship Id="rId12" Type="http://schemas.openxmlformats.org/officeDocument/2006/relationships/slide" Target="slides/slide7.xml"/><Relationship Id="rId34" Type="http://schemas.openxmlformats.org/officeDocument/2006/relationships/font" Target="fonts/JosefinSans-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JosefinSans-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font" Target="fonts/OverpassBlack-bold.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d5eac19ef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d5eac19ef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d72c2e0b0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d72c2e0b0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a:solidFill>
                  <a:schemeClr val="dk1"/>
                </a:solidFill>
              </a:rPr>
              <a:t>This is a graph of the estimated profit of Hanger Dryer for the next 5 years. Based on our service lines, the profit comes from three parts, which is individuals household,university, and hotel.</a:t>
            </a:r>
            <a:endParaRPr>
              <a:solidFill>
                <a:schemeClr val="dk1"/>
              </a:solidFill>
            </a:endParaRPr>
          </a:p>
          <a:p>
            <a:pPr indent="457200" lvl="0" marL="0" rtl="0" algn="l">
              <a:spcBef>
                <a:spcPts val="0"/>
              </a:spcBef>
              <a:spcAft>
                <a:spcPts val="0"/>
              </a:spcAft>
              <a:buNone/>
            </a:pPr>
            <a:r>
              <a:rPr lang="en" sz="1200">
                <a:solidFill>
                  <a:srgbClr val="434343"/>
                </a:solidFill>
                <a:latin typeface="Times New Roman"/>
                <a:ea typeface="Times New Roman"/>
                <a:cs typeface="Times New Roman"/>
                <a:sym typeface="Times New Roman"/>
              </a:rPr>
              <a:t>For retail targeted at individual households, we mainly utilize online selling channels. We predict online selling per month is 400 units in the first year of business. The cost includes manufacturing, advertising, customer service, and delivery fee etc. </a:t>
            </a:r>
            <a:endParaRPr sz="1200">
              <a:solidFill>
                <a:srgbClr val="434343"/>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sz="1300">
                <a:solidFill>
                  <a:srgbClr val="434343"/>
                </a:solidFill>
                <a:latin typeface="Times New Roman"/>
                <a:ea typeface="Times New Roman"/>
                <a:cs typeface="Times New Roman"/>
                <a:sym typeface="Times New Roman"/>
              </a:rPr>
              <a:t>For the market at universities and hotels</a:t>
            </a:r>
            <a:r>
              <a:rPr lang="en" sz="1200">
                <a:solidFill>
                  <a:srgbClr val="434343"/>
                </a:solidFill>
                <a:latin typeface="Times New Roman"/>
                <a:ea typeface="Times New Roman"/>
                <a:cs typeface="Times New Roman"/>
                <a:sym typeface="Times New Roman"/>
              </a:rPr>
              <a:t>, we will put out vending machines, which have 45 products in each of them We predict that the usage time per product per day is 6 hr, and we approximate 80% of products in each vending machine will be used every day. </a:t>
            </a:r>
            <a:endParaRPr sz="1200">
              <a:solidFill>
                <a:srgbClr val="434343"/>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sz="1200">
                <a:solidFill>
                  <a:srgbClr val="434343"/>
                </a:solidFill>
                <a:latin typeface="Times New Roman"/>
                <a:ea typeface="Times New Roman"/>
                <a:cs typeface="Times New Roman"/>
                <a:sym typeface="Times New Roman"/>
              </a:rPr>
              <a:t>Within the first year of business, we collaborate with 5 universities and 10 hotels. For each university, we plan to put out 10 vending machines in the campus dormitories. But for each hotel, we only plan to put out 2 vending machines. And for the following years, we will make agreements with more universities and hotels chains.</a:t>
            </a:r>
            <a:endParaRPr sz="1200">
              <a:solidFill>
                <a:srgbClr val="434343"/>
              </a:solidFill>
              <a:latin typeface="Times New Roman"/>
              <a:ea typeface="Times New Roman"/>
              <a:cs typeface="Times New Roman"/>
              <a:sym typeface="Times New Roman"/>
            </a:endParaRPr>
          </a:p>
          <a:p>
            <a:pPr indent="457200" lvl="0" marL="0" rtl="0" algn="just">
              <a:spcBef>
                <a:spcPts val="0"/>
              </a:spcBef>
              <a:spcAft>
                <a:spcPts val="0"/>
              </a:spcAft>
              <a:buNone/>
            </a:pPr>
            <a:r>
              <a:rPr lang="en" sz="1200">
                <a:solidFill>
                  <a:srgbClr val="434343"/>
                </a:solidFill>
                <a:latin typeface="Times New Roman"/>
                <a:ea typeface="Times New Roman"/>
                <a:cs typeface="Times New Roman"/>
                <a:sym typeface="Times New Roman"/>
              </a:rPr>
              <a:t>The cost components for the market of university and hotel are similar, including the expense of commission, vending machines, depreciation, maintenance, and manufacturing, etc. </a:t>
            </a:r>
            <a:endParaRPr sz="1200">
              <a:solidFill>
                <a:srgbClr val="434343"/>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rPr lang="en" sz="1200">
                <a:solidFill>
                  <a:srgbClr val="434343"/>
                </a:solidFill>
                <a:latin typeface="Times New Roman"/>
                <a:ea typeface="Times New Roman"/>
                <a:cs typeface="Times New Roman"/>
                <a:sym typeface="Times New Roman"/>
              </a:rPr>
              <a:t>It is obvious that the profit of year 2 has a substantial increase, because there is no initial cost of developing the product and building the website and application.</a:t>
            </a:r>
            <a:endParaRPr sz="12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a9b21f1572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a9b21f1572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Based on our first year profit, Hanger Dryer is requesting $200,000 in exchange for a 15% stake of the company. </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We will use this money to put some vending machines in college dormitories and hotel lobbies, and cover the initial manufacturing sunk costs. Currently, we mainly focus on student dormitories and hotels in two college towns (Chapel Hill and Durham). </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rgbClr val="434343"/>
              </a:buClr>
              <a:buSzPts val="1100"/>
              <a:buFont typeface="Arial"/>
              <a:buNone/>
            </a:pPr>
            <a:r>
              <a:rPr lang="en" sz="1200">
                <a:solidFill>
                  <a:schemeClr val="dk1"/>
                </a:solidFill>
                <a:latin typeface="Times New Roman"/>
                <a:ea typeface="Times New Roman"/>
                <a:cs typeface="Times New Roman"/>
                <a:sym typeface="Times New Roman"/>
              </a:rPr>
              <a:t>For the </a:t>
            </a:r>
            <a:r>
              <a:rPr lang="en" sz="1200">
                <a:solidFill>
                  <a:schemeClr val="dk1"/>
                </a:solidFill>
                <a:latin typeface="Times New Roman"/>
                <a:ea typeface="Times New Roman"/>
                <a:cs typeface="Times New Roman"/>
                <a:sym typeface="Times New Roman"/>
              </a:rPr>
              <a:t>specific</a:t>
            </a:r>
            <a:r>
              <a:rPr lang="en" sz="1200">
                <a:solidFill>
                  <a:schemeClr val="dk1"/>
                </a:solidFill>
                <a:latin typeface="Times New Roman"/>
                <a:ea typeface="Times New Roman"/>
                <a:cs typeface="Times New Roman"/>
                <a:sym typeface="Times New Roman"/>
              </a:rPr>
              <a:t> use of the fund, w</a:t>
            </a:r>
            <a:r>
              <a:rPr lang="en" sz="1200">
                <a:solidFill>
                  <a:schemeClr val="dk1"/>
                </a:solidFill>
                <a:latin typeface="Times New Roman"/>
                <a:ea typeface="Times New Roman"/>
                <a:cs typeface="Times New Roman"/>
                <a:sym typeface="Times New Roman"/>
              </a:rPr>
              <a:t>e plan to spend it on website and application development, marketing, manufacturing, </a:t>
            </a:r>
            <a:r>
              <a:rPr lang="en" sz="1200">
                <a:solidFill>
                  <a:srgbClr val="434343"/>
                </a:solidFill>
                <a:latin typeface="Times New Roman"/>
                <a:ea typeface="Times New Roman"/>
                <a:cs typeface="Times New Roman"/>
                <a:sym typeface="Times New Roman"/>
              </a:rPr>
              <a:t>product development, </a:t>
            </a:r>
            <a:r>
              <a:rPr lang="en" sz="1200">
                <a:solidFill>
                  <a:schemeClr val="dk1"/>
                </a:solidFill>
                <a:latin typeface="Times New Roman"/>
                <a:ea typeface="Times New Roman"/>
                <a:cs typeface="Times New Roman"/>
                <a:sym typeface="Times New Roman"/>
              </a:rPr>
              <a:t>and commissions for universities and hotels.</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you see in the previous slide, the first year operating profit reaches $1.3 million. The profit growth in the next two years is expected to be around 20%. And for the following years, the profit growth will be around 10%. I believe hanger Dryer is a promising company. We are confident in our product, it fills a gap in the current market. </a:t>
            </a:r>
            <a:endParaRPr sz="1200">
              <a:solidFill>
                <a:schemeClr val="dk1"/>
              </a:solidFill>
              <a:latin typeface="Times New Roman"/>
              <a:ea typeface="Times New Roman"/>
              <a:cs typeface="Times New Roman"/>
              <a:sym typeface="Times New Roman"/>
            </a:endParaRPr>
          </a:p>
          <a:p>
            <a:pPr indent="457200" lvl="0" marL="0" rtl="0" algn="just">
              <a:spcBef>
                <a:spcPts val="0"/>
              </a:spcBef>
              <a:spcAft>
                <a:spcPts val="0"/>
              </a:spcAft>
              <a:buClr>
                <a:schemeClr val="dk1"/>
              </a:buClr>
              <a:buSzPts val="1100"/>
              <a:buFont typeface="Arial"/>
              <a:buNone/>
            </a:pPr>
            <a:r>
              <a:rPr lang="en" sz="1200">
                <a:solidFill>
                  <a:srgbClr val="434343"/>
                </a:solidFill>
                <a:latin typeface="Times New Roman"/>
                <a:ea typeface="Times New Roman"/>
                <a:cs typeface="Times New Roman"/>
                <a:sym typeface="Times New Roman"/>
              </a:rPr>
              <a:t>Compared to the traditional dryer machine, our product is time-saving, portable, and detachable. </a:t>
            </a:r>
            <a:r>
              <a:rPr lang="en" sz="1200">
                <a:solidFill>
                  <a:schemeClr val="dk1"/>
                </a:solidFill>
                <a:latin typeface="Times New Roman"/>
                <a:ea typeface="Times New Roman"/>
                <a:cs typeface="Times New Roman"/>
                <a:sym typeface="Times New Roman"/>
              </a:rPr>
              <a:t>If you travel frequently or have many short business trips, you can put our product into the suitcase and use it anywhere. In the Covid-19 period, Hanger Dryer will provide you a secure and convenient private drying experience.</a:t>
            </a:r>
            <a:endParaRPr sz="1200">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d07c5649b2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d07c5649b2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to our pitch deck, I hope you have an overall understanding of Hanger Dryer. Next is the Q&amp;A section, if you have any questions, please feel free to ask.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a75a9251e8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a75a9251e8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a7274a182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a7274a182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d5eac19ef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d5eac19ef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a7274a1822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a7274a1822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d07c5649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d07c5649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a7274a1822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a7274a182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434343"/>
                </a:solidFill>
                <a:latin typeface="Times New Roman"/>
                <a:ea typeface="Times New Roman"/>
                <a:cs typeface="Times New Roman"/>
                <a:sym typeface="Times New Roman"/>
              </a:rPr>
              <a:t>Here comes our second part: product design. Our product is a portable dryer machine in the shape of a clothes hanger. It is made of ABS plastic on the outside and contains many electronic components on the inside. The wire and plug are connected on the back of the main machine, so it will operate after plugging in. The product is detachable, according to the needs of consumers, they can dismantle and assemble tubes to the main machine based on their own habbits. </a:t>
            </a:r>
            <a:endParaRPr sz="1200">
              <a:solidFill>
                <a:srgbClr val="434343"/>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434343"/>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rgbClr val="434343"/>
                </a:solidFill>
                <a:latin typeface="Times New Roman"/>
                <a:ea typeface="Times New Roman"/>
                <a:cs typeface="Times New Roman"/>
                <a:sym typeface="Times New Roman"/>
              </a:rPr>
              <a:t>Hanger Dryer has a fashionable appearance, distinguished craftsmanship, and is easy to use. The dryer has hot and cold wind mode, drying the clothes by 50 to 60 degrees Celsius hot wind. We use PTC heating technology, which is more safe and efficient than traditional dryer machines. </a:t>
            </a:r>
            <a:r>
              <a:rPr lang="en" sz="1200">
                <a:solidFill>
                  <a:srgbClr val="434343"/>
                </a:solidFill>
                <a:latin typeface="Times New Roman"/>
                <a:ea typeface="Times New Roman"/>
                <a:cs typeface="Times New Roman"/>
                <a:sym typeface="Times New Roman"/>
              </a:rPr>
              <a:t>People should not worry about the safety of our product, since </a:t>
            </a:r>
            <a:r>
              <a:rPr lang="en" sz="1200">
                <a:solidFill>
                  <a:srgbClr val="434343"/>
                </a:solidFill>
                <a:latin typeface="Times New Roman"/>
                <a:ea typeface="Times New Roman"/>
                <a:cs typeface="Times New Roman"/>
                <a:sym typeface="Times New Roman"/>
              </a:rPr>
              <a:t>Hanger Dryer has three security protections: microcomputer control, overtemperature protection, and flame retardant materials. It also has close-fitting anion sterilization, mite elimination, and odor removal functions.  I believe that our product can greatly facilitate our life. I’m confident that no one who has used it will regret buying it.</a:t>
            </a:r>
            <a:endParaRPr sz="12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150">
                <a:solidFill>
                  <a:srgbClr val="434343"/>
                </a:solidFill>
                <a:latin typeface="Times New Roman"/>
                <a:ea typeface="Times New Roman"/>
                <a:cs typeface="Times New Roman"/>
                <a:sym typeface="Times New Roman"/>
              </a:rPr>
              <a:t>Let’s move to the market analysis part.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d07c5649b2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d07c5649b2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50">
                <a:solidFill>
                  <a:schemeClr val="dk1"/>
                </a:solidFill>
                <a:latin typeface="Times New Roman"/>
                <a:ea typeface="Times New Roman"/>
                <a:cs typeface="Times New Roman"/>
                <a:sym typeface="Times New Roman"/>
              </a:rPr>
              <a:t>In this part, I will show you guys two main competitors in the field, and why we are special. </a:t>
            </a:r>
            <a:endParaRPr sz="115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15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150">
                <a:solidFill>
                  <a:schemeClr val="dk1"/>
                </a:solidFill>
                <a:latin typeface="Times New Roman"/>
                <a:ea typeface="Times New Roman"/>
                <a:cs typeface="Times New Roman"/>
                <a:sym typeface="Times New Roman"/>
              </a:rPr>
              <a:t>For Dryer Manufacturing, </a:t>
            </a:r>
            <a:r>
              <a:rPr lang="en" sz="1200">
                <a:solidFill>
                  <a:srgbClr val="434343"/>
                </a:solidFill>
                <a:latin typeface="Times New Roman"/>
                <a:ea typeface="Times New Roman"/>
                <a:cs typeface="Times New Roman"/>
                <a:sym typeface="Times New Roman"/>
              </a:rPr>
              <a:t>most consumers tend to feel more comfortable purchasing dryer machines from well-known brands that have a reputation for safety and reliability. But we should notice that the companies are facing technology innovation challenges to meet the demand for environmental protection with lower energy costs. Luckily, our Hanger Dryer can avoid this question, so that we are able to reach more targeted customers. </a:t>
            </a:r>
            <a:r>
              <a:rPr lang="en" sz="1200">
                <a:solidFill>
                  <a:srgbClr val="434343"/>
                </a:solidFill>
                <a:latin typeface="Times New Roman"/>
                <a:ea typeface="Times New Roman"/>
                <a:cs typeface="Times New Roman"/>
                <a:sym typeface="Times New Roman"/>
              </a:rPr>
              <a:t>Our product is not the traditional dryer machines people use in the household. Hanger Dryer is innovative in energy saving, which can help people to cater to the necessity of being environmentally friendly. Traditional dryer machines usually costs people 45min- 60min to dry people’s clothes, whereas Hanger Dryer only costs people 20-30 min to dry their clothes. Besides, Hanger Dryer can be folded and put in small luggage, so people can easily take it with them when they travel to short distances places. Therefore, instead of just using drying machines in the home or public places, people can enjoy a more </a:t>
            </a:r>
            <a:r>
              <a:rPr lang="en" sz="1200">
                <a:solidFill>
                  <a:srgbClr val="434343"/>
                </a:solidFill>
                <a:latin typeface="Times New Roman"/>
                <a:ea typeface="Times New Roman"/>
                <a:cs typeface="Times New Roman"/>
                <a:sym typeface="Times New Roman"/>
              </a:rPr>
              <a:t>convenient drying service anytime and anywhere by using Hanger Dryer.</a:t>
            </a:r>
            <a:endParaRPr sz="1200">
              <a:solidFill>
                <a:srgbClr val="434343"/>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434343"/>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For laundromats, </a:t>
            </a:r>
            <a:r>
              <a:rPr lang="en" sz="1200">
                <a:solidFill>
                  <a:srgbClr val="434343"/>
                </a:solidFill>
                <a:latin typeface="Times New Roman"/>
                <a:ea typeface="Times New Roman"/>
                <a:cs typeface="Times New Roman"/>
                <a:sym typeface="Times New Roman"/>
              </a:rPr>
              <a:t>the industry remains highly fragmented. As the Covid-19 pandemic came on quickly in the US, demand for industry services dropped off as individuals are limited to contact with each other as much as possible. Compared to the laundromats, Hanger Dryer has two main advantages. Firstly, consumers in laundromats use the dryer machines shared with others, but our product provides people with a more personal drying service. People can use our product to dry and sterilize their clothes anytime and anywhere, </a:t>
            </a:r>
            <a:r>
              <a:rPr lang="en" sz="1200">
                <a:solidFill>
                  <a:srgbClr val="434343"/>
                </a:solidFill>
                <a:latin typeface="Times New Roman"/>
                <a:ea typeface="Times New Roman"/>
                <a:cs typeface="Times New Roman"/>
                <a:sym typeface="Times New Roman"/>
              </a:rPr>
              <a:t>which is more friendly and safe in the epidemic period. </a:t>
            </a:r>
            <a:r>
              <a:rPr lang="en" sz="1200">
                <a:solidFill>
                  <a:srgbClr val="434343"/>
                </a:solidFill>
                <a:latin typeface="Times New Roman"/>
                <a:ea typeface="Times New Roman"/>
                <a:cs typeface="Times New Roman"/>
                <a:sym typeface="Times New Roman"/>
              </a:rPr>
              <a:t>Secondly, laundromats cost too much to update the machine, and in order to maintain quality of service, it is difficult to cut the expense on new machines. However, our products are sold online, so we don’t need to rent brick-and-mortar stores as the main sales and service places. We can also spend less on product assembly and company management, as we don’t need to employ as many people as big companies do. </a:t>
            </a:r>
            <a:endParaRPr sz="1200">
              <a:solidFill>
                <a:srgbClr val="434343"/>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rgbClr val="434343"/>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rgbClr val="434343"/>
                </a:solidFill>
                <a:latin typeface="Times New Roman"/>
                <a:ea typeface="Times New Roman"/>
                <a:cs typeface="Times New Roman"/>
                <a:sym typeface="Times New Roman"/>
              </a:rPr>
              <a:t>These are the main advantages to show that we are better than others in this field. Now, let’s turn it over to the marketing and sales part. </a:t>
            </a:r>
            <a:endParaRPr sz="1200">
              <a:solidFill>
                <a:srgbClr val="434343"/>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050">
              <a:solidFill>
                <a:srgbClr val="FF00FF"/>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a7274a1822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a7274a1822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three service lines. We will decide our based on people’s disposable income.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a7274a182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a7274a182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three </a:t>
            </a:r>
            <a:r>
              <a:rPr lang="en"/>
              <a:t>categories</a:t>
            </a:r>
            <a:r>
              <a:rPr lang="en"/>
              <a:t> of our products, the first is the average household, we are planning to rely on influencers in some mian video </a:t>
            </a:r>
            <a:r>
              <a:rPr lang="en"/>
              <a:t>platforms</a:t>
            </a:r>
            <a:r>
              <a:rPr lang="en"/>
              <a:t> like youtube, ticktok to </a:t>
            </a:r>
            <a:r>
              <a:rPr lang="en"/>
              <a:t>advertise</a:t>
            </a:r>
            <a:r>
              <a:rPr lang="en"/>
              <a:t> our products. They will provide a link of our product beside their videos. </a:t>
            </a:r>
            <a:endParaRPr/>
          </a:p>
          <a:p>
            <a:pPr indent="0" lvl="0" marL="0" rtl="0" algn="l">
              <a:spcBef>
                <a:spcPts val="0"/>
              </a:spcBef>
              <a:spcAft>
                <a:spcPts val="0"/>
              </a:spcAft>
              <a:buNone/>
            </a:pPr>
            <a:r>
              <a:rPr lang="en"/>
              <a:t>The second biggest market is the hotel industry. Hotel usually has a large market of </a:t>
            </a:r>
            <a:r>
              <a:rPr lang="en"/>
              <a:t>suppliers they can trust upon. </a:t>
            </a:r>
            <a:r>
              <a:rPr lang="en"/>
              <a:t> we will attend the annual tradeshow to promote our products and co-op with any potential buyers. We will create our own facebook and twitter account to help them understand our products and </a:t>
            </a:r>
            <a:r>
              <a:rPr lang="en"/>
              <a:t>values</a:t>
            </a:r>
            <a:r>
              <a:rPr lang="en"/>
              <a:t> of the company. Besides, w</a:t>
            </a:r>
            <a:r>
              <a:rPr lang="en"/>
              <a:t>e will also build trusted partnership with s</a:t>
            </a:r>
            <a:r>
              <a:rPr lang="en"/>
              <a:t>pecific hotel brands. The colleges will </a:t>
            </a:r>
            <a:r>
              <a:rPr lang="en"/>
              <a:t>follow</a:t>
            </a:r>
            <a:r>
              <a:rPr lang="en"/>
              <a:t> </a:t>
            </a:r>
            <a:r>
              <a:rPr lang="en"/>
              <a:t>similar approach as the hotel industry. We will contact with the executives of schools to promote our products and send them samples.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 Id="rId4"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3.jpg"/><Relationship Id="rId6" Type="http://schemas.openxmlformats.org/officeDocument/2006/relationships/image" Target="../media/image24.jpg"/><Relationship Id="rId7" Type="http://schemas.openxmlformats.org/officeDocument/2006/relationships/image" Target="../media/image26.jpg"/><Relationship Id="rId8"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39.png"/><Relationship Id="rId7" Type="http://schemas.openxmlformats.org/officeDocument/2006/relationships/image" Target="../media/image28.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0.jpg"/><Relationship Id="rId7" Type="http://schemas.openxmlformats.org/officeDocument/2006/relationships/image" Target="../media/image37.png"/><Relationship Id="rId8" Type="http://schemas.openxmlformats.org/officeDocument/2006/relationships/image" Target="../media/image3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36"/>
          <p:cNvSpPr txBox="1"/>
          <p:nvPr>
            <p:ph idx="2" type="title"/>
          </p:nvPr>
        </p:nvSpPr>
        <p:spPr>
          <a:xfrm>
            <a:off x="2646000" y="1673700"/>
            <a:ext cx="3852000" cy="179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Hanger Dryer</a:t>
            </a:r>
            <a:endParaRPr sz="8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4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Profit</a:t>
            </a:r>
            <a:endParaRPr>
              <a:solidFill>
                <a:schemeClr val="dk2"/>
              </a:solidFill>
            </a:endParaRPr>
          </a:p>
        </p:txBody>
      </p:sp>
      <p:graphicFrame>
        <p:nvGraphicFramePr>
          <p:cNvPr id="2277" name="Google Shape;2277;p45"/>
          <p:cNvGraphicFramePr/>
          <p:nvPr/>
        </p:nvGraphicFramePr>
        <p:xfrm>
          <a:off x="952500" y="4747300"/>
          <a:ext cx="3000000" cy="3000000"/>
        </p:xfrm>
        <a:graphic>
          <a:graphicData uri="http://schemas.openxmlformats.org/drawingml/2006/table">
            <a:tbl>
              <a:tblPr>
                <a:noFill/>
                <a:tableStyleId>{73B3B8A4-59ED-40AA-94AC-16B5F9180981}</a:tableStyleId>
              </a:tblPr>
              <a:tblGrid>
                <a:gridCol w="947650"/>
                <a:gridCol w="1425375"/>
                <a:gridCol w="1455300"/>
                <a:gridCol w="1738925"/>
                <a:gridCol w="1671750"/>
              </a:tblGrid>
              <a:tr h="381000">
                <a:tc>
                  <a:txBody>
                    <a:bodyPr/>
                    <a:lstStyle/>
                    <a:p>
                      <a:pPr indent="0" lvl="0" marL="0" rtl="0" algn="l">
                        <a:spcBef>
                          <a:spcPts val="0"/>
                        </a:spcBef>
                        <a:spcAft>
                          <a:spcPts val="0"/>
                        </a:spcAft>
                        <a:buNone/>
                      </a:pPr>
                      <a:r>
                        <a:rPr lang="en">
                          <a:solidFill>
                            <a:schemeClr val="dk2"/>
                          </a:solidFill>
                        </a:rPr>
                        <a:t>About Us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Product Design</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 Analysis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Marketing &amp; Sales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lt1"/>
                          </a:solidFill>
                        </a:rPr>
                        <a:t>Financial Analysis</a:t>
                      </a:r>
                      <a:endParaRPr>
                        <a:solidFill>
                          <a:schemeClr val="lt1"/>
                        </a:solidFill>
                      </a:endParaRPr>
                    </a:p>
                  </a:txBody>
                  <a:tcPr marT="91425" marB="91425" marR="91425" marL="91425">
                    <a:solidFill>
                      <a:schemeClr val="dk2"/>
                    </a:solidFill>
                  </a:tcPr>
                </a:tc>
              </a:tr>
            </a:tbl>
          </a:graphicData>
        </a:graphic>
      </p:graphicFrame>
      <p:pic>
        <p:nvPicPr>
          <p:cNvPr id="2278" name="Google Shape;2278;p45"/>
          <p:cNvPicPr preferRelativeResize="0"/>
          <p:nvPr/>
        </p:nvPicPr>
        <p:blipFill>
          <a:blip r:embed="rId3">
            <a:alphaModFix/>
          </a:blip>
          <a:stretch>
            <a:fillRect/>
          </a:stretch>
        </p:blipFill>
        <p:spPr>
          <a:xfrm>
            <a:off x="1387750" y="1103225"/>
            <a:ext cx="6370308" cy="349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46"/>
          <p:cNvSpPr txBox="1"/>
          <p:nvPr>
            <p:ph type="title"/>
          </p:nvPr>
        </p:nvSpPr>
        <p:spPr>
          <a:xfrm>
            <a:off x="1284000" y="1558475"/>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$200,000</a:t>
            </a:r>
            <a:endParaRPr/>
          </a:p>
        </p:txBody>
      </p:sp>
      <p:sp>
        <p:nvSpPr>
          <p:cNvPr id="2284" name="Google Shape;2284;p46"/>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Requesting for a $200,000 for 15% stake</a:t>
            </a:r>
            <a:endParaRPr/>
          </a:p>
          <a:p>
            <a:pPr indent="0" lvl="0" marL="0" rtl="0" algn="ctr">
              <a:spcBef>
                <a:spcPts val="0"/>
              </a:spcBef>
              <a:spcAft>
                <a:spcPts val="0"/>
              </a:spcAft>
              <a:buNone/>
            </a:pPr>
            <a:r>
              <a:t/>
            </a:r>
            <a:endParaRPr/>
          </a:p>
        </p:txBody>
      </p:sp>
      <p:graphicFrame>
        <p:nvGraphicFramePr>
          <p:cNvPr id="2285" name="Google Shape;2285;p46"/>
          <p:cNvGraphicFramePr/>
          <p:nvPr/>
        </p:nvGraphicFramePr>
        <p:xfrm>
          <a:off x="952500" y="4747300"/>
          <a:ext cx="3000000" cy="3000000"/>
        </p:xfrm>
        <a:graphic>
          <a:graphicData uri="http://schemas.openxmlformats.org/drawingml/2006/table">
            <a:tbl>
              <a:tblPr>
                <a:noFill/>
                <a:tableStyleId>{73B3B8A4-59ED-40AA-94AC-16B5F9180981}</a:tableStyleId>
              </a:tblPr>
              <a:tblGrid>
                <a:gridCol w="947650"/>
                <a:gridCol w="1425375"/>
                <a:gridCol w="1455300"/>
                <a:gridCol w="1738925"/>
                <a:gridCol w="1671750"/>
              </a:tblGrid>
              <a:tr h="381000">
                <a:tc>
                  <a:txBody>
                    <a:bodyPr/>
                    <a:lstStyle/>
                    <a:p>
                      <a:pPr indent="0" lvl="0" marL="0" rtl="0" algn="l">
                        <a:spcBef>
                          <a:spcPts val="0"/>
                        </a:spcBef>
                        <a:spcAft>
                          <a:spcPts val="0"/>
                        </a:spcAft>
                        <a:buNone/>
                      </a:pPr>
                      <a:r>
                        <a:rPr lang="en">
                          <a:solidFill>
                            <a:schemeClr val="dk2"/>
                          </a:solidFill>
                        </a:rPr>
                        <a:t>About Us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Product Design</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 Analysis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Marketing &amp; Sales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lt1"/>
                          </a:solidFill>
                        </a:rPr>
                        <a:t>Financial Analysis</a:t>
                      </a:r>
                      <a:endParaRPr>
                        <a:solidFill>
                          <a:schemeClr val="lt1"/>
                        </a:solidFill>
                      </a:endParaRPr>
                    </a:p>
                  </a:txBody>
                  <a:tcPr marT="91425" marB="91425" marR="91425" marL="91425">
                    <a:solidFill>
                      <a:schemeClr val="dk2"/>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47"/>
          <p:cNvSpPr txBox="1"/>
          <p:nvPr>
            <p:ph type="title"/>
          </p:nvPr>
        </p:nvSpPr>
        <p:spPr>
          <a:xfrm>
            <a:off x="49350" y="1307100"/>
            <a:ext cx="9045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 for your listening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48"/>
          <p:cNvSpPr txBox="1"/>
          <p:nvPr/>
        </p:nvSpPr>
        <p:spPr>
          <a:xfrm>
            <a:off x="2309325" y="651200"/>
            <a:ext cx="375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2296" name="Google Shape;2296;p48"/>
          <p:cNvSpPr txBox="1"/>
          <p:nvPr/>
        </p:nvSpPr>
        <p:spPr>
          <a:xfrm>
            <a:off x="564900" y="2025300"/>
            <a:ext cx="8014200" cy="109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900">
                <a:solidFill>
                  <a:schemeClr val="dk2"/>
                </a:solidFill>
                <a:latin typeface="Comic Sans MS"/>
                <a:ea typeface="Comic Sans MS"/>
                <a:cs typeface="Comic Sans MS"/>
                <a:sym typeface="Comic Sans MS"/>
              </a:rPr>
              <a:t>Question &amp; Answer</a:t>
            </a:r>
            <a:endParaRPr sz="1300">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37"/>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pic>
        <p:nvPicPr>
          <p:cNvPr id="2127" name="Google Shape;2127;p37"/>
          <p:cNvPicPr preferRelativeResize="0"/>
          <p:nvPr/>
        </p:nvPicPr>
        <p:blipFill>
          <a:blip r:embed="rId3">
            <a:alphaModFix amt="64000"/>
          </a:blip>
          <a:stretch>
            <a:fillRect/>
          </a:stretch>
        </p:blipFill>
        <p:spPr>
          <a:xfrm>
            <a:off x="3294245" y="3365497"/>
            <a:ext cx="842174" cy="708408"/>
          </a:xfrm>
          <a:prstGeom prst="rect">
            <a:avLst/>
          </a:prstGeom>
          <a:noFill/>
          <a:ln>
            <a:noFill/>
          </a:ln>
        </p:spPr>
      </p:pic>
      <p:pic>
        <p:nvPicPr>
          <p:cNvPr id="2128" name="Google Shape;2128;p37"/>
          <p:cNvPicPr preferRelativeResize="0"/>
          <p:nvPr/>
        </p:nvPicPr>
        <p:blipFill>
          <a:blip r:embed="rId4">
            <a:alphaModFix amt="82000"/>
          </a:blip>
          <a:stretch>
            <a:fillRect/>
          </a:stretch>
        </p:blipFill>
        <p:spPr>
          <a:xfrm>
            <a:off x="759925" y="3365497"/>
            <a:ext cx="842174" cy="708408"/>
          </a:xfrm>
          <a:prstGeom prst="rect">
            <a:avLst/>
          </a:prstGeom>
          <a:noFill/>
          <a:ln>
            <a:noFill/>
          </a:ln>
        </p:spPr>
      </p:pic>
      <p:pic>
        <p:nvPicPr>
          <p:cNvPr id="2129" name="Google Shape;2129;p37"/>
          <p:cNvPicPr preferRelativeResize="0"/>
          <p:nvPr/>
        </p:nvPicPr>
        <p:blipFill>
          <a:blip r:embed="rId4">
            <a:alphaModFix amt="82000"/>
          </a:blip>
          <a:stretch>
            <a:fillRect/>
          </a:stretch>
        </p:blipFill>
        <p:spPr>
          <a:xfrm>
            <a:off x="5822947" y="3365497"/>
            <a:ext cx="842174" cy="708408"/>
          </a:xfrm>
          <a:prstGeom prst="rect">
            <a:avLst/>
          </a:prstGeom>
          <a:noFill/>
          <a:ln>
            <a:noFill/>
          </a:ln>
        </p:spPr>
      </p:pic>
      <p:pic>
        <p:nvPicPr>
          <p:cNvPr id="2130" name="Google Shape;2130;p37"/>
          <p:cNvPicPr preferRelativeResize="0"/>
          <p:nvPr/>
        </p:nvPicPr>
        <p:blipFill>
          <a:blip r:embed="rId3">
            <a:alphaModFix amt="64000"/>
          </a:blip>
          <a:stretch>
            <a:fillRect/>
          </a:stretch>
        </p:blipFill>
        <p:spPr>
          <a:xfrm>
            <a:off x="759925" y="1601697"/>
            <a:ext cx="842174" cy="708408"/>
          </a:xfrm>
          <a:prstGeom prst="rect">
            <a:avLst/>
          </a:prstGeom>
          <a:noFill/>
          <a:ln>
            <a:noFill/>
          </a:ln>
        </p:spPr>
      </p:pic>
      <p:pic>
        <p:nvPicPr>
          <p:cNvPr id="2131" name="Google Shape;2131;p37"/>
          <p:cNvPicPr preferRelativeResize="0"/>
          <p:nvPr/>
        </p:nvPicPr>
        <p:blipFill>
          <a:blip r:embed="rId3">
            <a:alphaModFix amt="64000"/>
          </a:blip>
          <a:stretch>
            <a:fillRect/>
          </a:stretch>
        </p:blipFill>
        <p:spPr>
          <a:xfrm>
            <a:off x="5822959" y="1601700"/>
            <a:ext cx="842174" cy="708400"/>
          </a:xfrm>
          <a:prstGeom prst="rect">
            <a:avLst/>
          </a:prstGeom>
          <a:noFill/>
          <a:ln>
            <a:noFill/>
          </a:ln>
        </p:spPr>
      </p:pic>
      <p:pic>
        <p:nvPicPr>
          <p:cNvPr id="2132" name="Google Shape;2132;p37"/>
          <p:cNvPicPr preferRelativeResize="0"/>
          <p:nvPr/>
        </p:nvPicPr>
        <p:blipFill>
          <a:blip r:embed="rId4">
            <a:alphaModFix amt="82000"/>
          </a:blip>
          <a:stretch>
            <a:fillRect/>
          </a:stretch>
        </p:blipFill>
        <p:spPr>
          <a:xfrm>
            <a:off x="3294234" y="1601697"/>
            <a:ext cx="842174" cy="708408"/>
          </a:xfrm>
          <a:prstGeom prst="rect">
            <a:avLst/>
          </a:prstGeom>
          <a:noFill/>
          <a:ln>
            <a:noFill/>
          </a:ln>
        </p:spPr>
      </p:pic>
      <p:sp>
        <p:nvSpPr>
          <p:cNvPr id="2133" name="Google Shape;2133;p37"/>
          <p:cNvSpPr txBox="1"/>
          <p:nvPr>
            <p:ph type="title"/>
          </p:nvPr>
        </p:nvSpPr>
        <p:spPr>
          <a:xfrm>
            <a:off x="3170031" y="3417401"/>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34" name="Google Shape;2134;p37"/>
          <p:cNvSpPr txBox="1"/>
          <p:nvPr>
            <p:ph idx="2" type="title"/>
          </p:nvPr>
        </p:nvSpPr>
        <p:spPr>
          <a:xfrm>
            <a:off x="5686543" y="3417401"/>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35" name="Google Shape;2135;p37"/>
          <p:cNvSpPr txBox="1"/>
          <p:nvPr>
            <p:ph idx="3" type="title"/>
          </p:nvPr>
        </p:nvSpPr>
        <p:spPr>
          <a:xfrm>
            <a:off x="5697526" y="16670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36" name="Google Shape;2136;p37"/>
          <p:cNvSpPr txBox="1"/>
          <p:nvPr>
            <p:ph idx="4" type="title"/>
          </p:nvPr>
        </p:nvSpPr>
        <p:spPr>
          <a:xfrm>
            <a:off x="637282" y="3444201"/>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37" name="Google Shape;2137;p37"/>
          <p:cNvSpPr txBox="1"/>
          <p:nvPr>
            <p:ph idx="5" type="title"/>
          </p:nvPr>
        </p:nvSpPr>
        <p:spPr>
          <a:xfrm>
            <a:off x="637282" y="16670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38" name="Google Shape;2138;p37"/>
          <p:cNvSpPr txBox="1"/>
          <p:nvPr>
            <p:ph idx="6" type="title"/>
          </p:nvPr>
        </p:nvSpPr>
        <p:spPr>
          <a:xfrm>
            <a:off x="3170031" y="16670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39" name="Google Shape;2139;p37"/>
          <p:cNvSpPr txBox="1"/>
          <p:nvPr>
            <p:ph idx="7" type="ctrTitle"/>
          </p:nvPr>
        </p:nvSpPr>
        <p:spPr>
          <a:xfrm>
            <a:off x="4238488" y="3508100"/>
            <a:ext cx="1552800" cy="64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Financial Analysis</a:t>
            </a:r>
            <a:endParaRPr/>
          </a:p>
        </p:txBody>
      </p:sp>
      <p:sp>
        <p:nvSpPr>
          <p:cNvPr id="2140" name="Google Shape;2140;p37"/>
          <p:cNvSpPr txBox="1"/>
          <p:nvPr>
            <p:ph idx="8" type="ctrTitle"/>
          </p:nvPr>
        </p:nvSpPr>
        <p:spPr>
          <a:xfrm>
            <a:off x="6688381" y="35081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 &amp; A</a:t>
            </a:r>
            <a:endParaRPr/>
          </a:p>
        </p:txBody>
      </p:sp>
      <p:sp>
        <p:nvSpPr>
          <p:cNvPr id="2141" name="Google Shape;2141;p37"/>
          <p:cNvSpPr txBox="1"/>
          <p:nvPr>
            <p:ph idx="13" type="ctrTitle"/>
          </p:nvPr>
        </p:nvSpPr>
        <p:spPr>
          <a:xfrm>
            <a:off x="6531575" y="17309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r>
              <a:rPr lang="en"/>
              <a:t>Market Analysis</a:t>
            </a:r>
            <a:endParaRPr/>
          </a:p>
        </p:txBody>
      </p:sp>
      <p:sp>
        <p:nvSpPr>
          <p:cNvPr id="2142" name="Google Shape;2142;p37"/>
          <p:cNvSpPr txBox="1"/>
          <p:nvPr>
            <p:ph idx="15" type="ctrTitle"/>
          </p:nvPr>
        </p:nvSpPr>
        <p:spPr>
          <a:xfrm>
            <a:off x="1284525" y="3478100"/>
            <a:ext cx="1729500" cy="70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Marketing &amp; Sales</a:t>
            </a:r>
            <a:endParaRPr/>
          </a:p>
        </p:txBody>
      </p:sp>
      <p:sp>
        <p:nvSpPr>
          <p:cNvPr id="2143" name="Google Shape;2143;p37"/>
          <p:cNvSpPr txBox="1"/>
          <p:nvPr>
            <p:ph idx="17" type="ctrTitle"/>
          </p:nvPr>
        </p:nvSpPr>
        <p:spPr>
          <a:xfrm>
            <a:off x="1631818" y="17309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a:t>
            </a:r>
            <a:r>
              <a:rPr lang="en"/>
              <a:t>s</a:t>
            </a:r>
            <a:endParaRPr/>
          </a:p>
        </p:txBody>
      </p:sp>
      <p:sp>
        <p:nvSpPr>
          <p:cNvPr id="2144" name="Google Shape;2144;p37"/>
          <p:cNvSpPr txBox="1"/>
          <p:nvPr>
            <p:ph idx="19" type="ctrTitle"/>
          </p:nvPr>
        </p:nvSpPr>
        <p:spPr>
          <a:xfrm>
            <a:off x="4160243" y="17309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Design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38"/>
          <p:cNvSpPr txBox="1"/>
          <p:nvPr/>
        </p:nvSpPr>
        <p:spPr>
          <a:xfrm>
            <a:off x="975900" y="3414375"/>
            <a:ext cx="2738400" cy="1260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73763"/>
                </a:solidFill>
                <a:latin typeface="Open Sans"/>
                <a:ea typeface="Open Sans"/>
                <a:cs typeface="Open Sans"/>
                <a:sym typeface="Open Sans"/>
              </a:rPr>
              <a:t>Age: </a:t>
            </a:r>
            <a:r>
              <a:rPr lang="en">
                <a:solidFill>
                  <a:srgbClr val="073763"/>
                </a:solidFill>
                <a:latin typeface="Open Sans"/>
                <a:ea typeface="Open Sans"/>
                <a:cs typeface="Open Sans"/>
                <a:sym typeface="Open Sans"/>
              </a:rPr>
              <a:t>20</a:t>
            </a:r>
            <a:endParaRPr>
              <a:solidFill>
                <a:srgbClr val="073763"/>
              </a:solidFill>
              <a:latin typeface="Open Sans"/>
              <a:ea typeface="Open Sans"/>
              <a:cs typeface="Open Sans"/>
              <a:sym typeface="Open Sans"/>
            </a:endParaRPr>
          </a:p>
          <a:p>
            <a:pPr indent="0" lvl="0" marL="0" rtl="0" algn="l">
              <a:lnSpc>
                <a:spcPct val="150000"/>
              </a:lnSpc>
              <a:spcBef>
                <a:spcPts val="0"/>
              </a:spcBef>
              <a:spcAft>
                <a:spcPts val="0"/>
              </a:spcAft>
              <a:buNone/>
            </a:pPr>
            <a:r>
              <a:rPr b="1" lang="en">
                <a:solidFill>
                  <a:srgbClr val="073763"/>
                </a:solidFill>
                <a:latin typeface="Open Sans"/>
                <a:ea typeface="Open Sans"/>
                <a:cs typeface="Open Sans"/>
                <a:sym typeface="Open Sans"/>
              </a:rPr>
              <a:t>Occupation: </a:t>
            </a:r>
            <a:r>
              <a:rPr lang="en">
                <a:solidFill>
                  <a:srgbClr val="073763"/>
                </a:solidFill>
                <a:latin typeface="Open Sans"/>
                <a:ea typeface="Open Sans"/>
                <a:cs typeface="Open Sans"/>
                <a:sym typeface="Open Sans"/>
              </a:rPr>
              <a:t>Student at UNC</a:t>
            </a:r>
            <a:endParaRPr>
              <a:solidFill>
                <a:srgbClr val="073763"/>
              </a:solidFill>
              <a:latin typeface="Open Sans"/>
              <a:ea typeface="Open Sans"/>
              <a:cs typeface="Open Sans"/>
              <a:sym typeface="Open Sans"/>
            </a:endParaRPr>
          </a:p>
          <a:p>
            <a:pPr indent="0" lvl="0" marL="0" rtl="0" algn="l">
              <a:lnSpc>
                <a:spcPct val="150000"/>
              </a:lnSpc>
              <a:spcBef>
                <a:spcPts val="0"/>
              </a:spcBef>
              <a:spcAft>
                <a:spcPts val="0"/>
              </a:spcAft>
              <a:buNone/>
            </a:pPr>
            <a:r>
              <a:rPr b="1" lang="en">
                <a:solidFill>
                  <a:srgbClr val="073763"/>
                </a:solidFill>
                <a:latin typeface="Open Sans"/>
                <a:ea typeface="Open Sans"/>
                <a:cs typeface="Open Sans"/>
                <a:sym typeface="Open Sans"/>
              </a:rPr>
              <a:t>Location</a:t>
            </a:r>
            <a:r>
              <a:rPr lang="en">
                <a:solidFill>
                  <a:srgbClr val="073763"/>
                </a:solidFill>
                <a:latin typeface="Open Sans"/>
                <a:ea typeface="Open Sans"/>
                <a:cs typeface="Open Sans"/>
                <a:sym typeface="Open Sans"/>
              </a:rPr>
              <a:t>: Live on campus dormitory</a:t>
            </a:r>
            <a:endParaRPr>
              <a:solidFill>
                <a:srgbClr val="073763"/>
              </a:solidFill>
              <a:latin typeface="Open Sans"/>
              <a:ea typeface="Open Sans"/>
              <a:cs typeface="Open Sans"/>
              <a:sym typeface="Open Sans"/>
            </a:endParaRPr>
          </a:p>
        </p:txBody>
      </p:sp>
      <p:sp>
        <p:nvSpPr>
          <p:cNvPr id="2150" name="Google Shape;2150;p38"/>
          <p:cNvSpPr txBox="1"/>
          <p:nvPr/>
        </p:nvSpPr>
        <p:spPr>
          <a:xfrm>
            <a:off x="903696" y="471850"/>
            <a:ext cx="7672500" cy="5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Overpass Black"/>
                <a:ea typeface="Overpass Black"/>
                <a:cs typeface="Overpass Black"/>
                <a:sym typeface="Overpass Black"/>
              </a:rPr>
              <a:t>Buyer Persona</a:t>
            </a:r>
            <a:endParaRPr sz="3000">
              <a:solidFill>
                <a:srgbClr val="073763"/>
              </a:solidFill>
              <a:latin typeface="Overpass Black"/>
              <a:ea typeface="Overpass Black"/>
              <a:cs typeface="Overpass Black"/>
              <a:sym typeface="Overpass Black"/>
            </a:endParaRPr>
          </a:p>
        </p:txBody>
      </p:sp>
      <p:sp>
        <p:nvSpPr>
          <p:cNvPr id="2151" name="Google Shape;2151;p38"/>
          <p:cNvSpPr txBox="1"/>
          <p:nvPr/>
        </p:nvSpPr>
        <p:spPr>
          <a:xfrm>
            <a:off x="5010141" y="2004712"/>
            <a:ext cx="1909500" cy="5664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a:solidFill>
                  <a:srgbClr val="073763"/>
                </a:solidFill>
                <a:latin typeface="Open Sans"/>
                <a:ea typeface="Open Sans"/>
                <a:cs typeface="Open Sans"/>
                <a:sym typeface="Open Sans"/>
              </a:rPr>
              <a:t>Time-saving</a:t>
            </a:r>
            <a:endParaRPr>
              <a:solidFill>
                <a:srgbClr val="073763"/>
              </a:solidFill>
              <a:latin typeface="Open Sans"/>
              <a:ea typeface="Open Sans"/>
              <a:cs typeface="Open Sans"/>
              <a:sym typeface="Open Sans"/>
            </a:endParaRPr>
          </a:p>
          <a:p>
            <a:pPr indent="0" lvl="0" marL="457200" rtl="0" algn="l">
              <a:spcBef>
                <a:spcPts val="0"/>
              </a:spcBef>
              <a:spcAft>
                <a:spcPts val="0"/>
              </a:spcAft>
              <a:buNone/>
            </a:pPr>
            <a:r>
              <a:t/>
            </a:r>
            <a:endParaRPr>
              <a:solidFill>
                <a:srgbClr val="073763"/>
              </a:solidFill>
              <a:latin typeface="Open Sans"/>
              <a:ea typeface="Open Sans"/>
              <a:cs typeface="Open Sans"/>
              <a:sym typeface="Open Sans"/>
            </a:endParaRPr>
          </a:p>
          <a:p>
            <a:pPr indent="0" lvl="0" marL="457200" rtl="0" algn="l">
              <a:spcBef>
                <a:spcPts val="0"/>
              </a:spcBef>
              <a:spcAft>
                <a:spcPts val="0"/>
              </a:spcAft>
              <a:buNone/>
            </a:pPr>
            <a:r>
              <a:t/>
            </a:r>
            <a:endParaRPr>
              <a:solidFill>
                <a:srgbClr val="073763"/>
              </a:solidFill>
              <a:latin typeface="Open Sans"/>
              <a:ea typeface="Open Sans"/>
              <a:cs typeface="Open Sans"/>
              <a:sym typeface="Open Sans"/>
            </a:endParaRPr>
          </a:p>
        </p:txBody>
      </p:sp>
      <p:sp>
        <p:nvSpPr>
          <p:cNvPr id="2152" name="Google Shape;2152;p38"/>
          <p:cNvSpPr txBox="1"/>
          <p:nvPr/>
        </p:nvSpPr>
        <p:spPr>
          <a:xfrm>
            <a:off x="5439666" y="1508125"/>
            <a:ext cx="1909500" cy="44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073763"/>
                </a:solidFill>
                <a:latin typeface="Overpass Black"/>
                <a:ea typeface="Overpass Black"/>
                <a:cs typeface="Overpass Black"/>
                <a:sym typeface="Overpass Black"/>
              </a:rPr>
              <a:t>Benefit</a:t>
            </a:r>
            <a:endParaRPr sz="1600">
              <a:solidFill>
                <a:srgbClr val="073763"/>
              </a:solidFill>
              <a:latin typeface="Overpass Black"/>
              <a:ea typeface="Overpass Black"/>
              <a:cs typeface="Overpass Black"/>
              <a:sym typeface="Overpass Black"/>
            </a:endParaRPr>
          </a:p>
        </p:txBody>
      </p:sp>
      <p:sp>
        <p:nvSpPr>
          <p:cNvPr id="2153" name="Google Shape;2153;p38"/>
          <p:cNvSpPr txBox="1"/>
          <p:nvPr/>
        </p:nvSpPr>
        <p:spPr>
          <a:xfrm>
            <a:off x="5487041" y="2786093"/>
            <a:ext cx="1909500" cy="44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073763"/>
                </a:solidFill>
                <a:latin typeface="Overpass Black"/>
                <a:ea typeface="Overpass Black"/>
                <a:cs typeface="Overpass Black"/>
                <a:sym typeface="Overpass Black"/>
              </a:rPr>
              <a:t>Concern</a:t>
            </a:r>
            <a:endParaRPr sz="1600">
              <a:solidFill>
                <a:srgbClr val="073763"/>
              </a:solidFill>
              <a:latin typeface="Overpass Black"/>
              <a:ea typeface="Overpass Black"/>
              <a:cs typeface="Overpass Black"/>
              <a:sym typeface="Overpass Black"/>
            </a:endParaRPr>
          </a:p>
        </p:txBody>
      </p:sp>
      <p:sp>
        <p:nvSpPr>
          <p:cNvPr id="2154" name="Google Shape;2154;p38"/>
          <p:cNvSpPr txBox="1"/>
          <p:nvPr/>
        </p:nvSpPr>
        <p:spPr>
          <a:xfrm>
            <a:off x="5487050" y="3058624"/>
            <a:ext cx="2228100" cy="107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73763"/>
                </a:solidFill>
                <a:latin typeface="Open Sans"/>
                <a:ea typeface="Open Sans"/>
                <a:cs typeface="Open Sans"/>
                <a:sym typeface="Open Sans"/>
              </a:rPr>
              <a:t>Sanitization and hygienic requirement cannot be met by school public drying machine</a:t>
            </a:r>
            <a:endParaRPr>
              <a:solidFill>
                <a:srgbClr val="073763"/>
              </a:solidFill>
              <a:latin typeface="Open Sans"/>
              <a:ea typeface="Open Sans"/>
              <a:cs typeface="Open Sans"/>
              <a:sym typeface="Open Sans"/>
            </a:endParaRPr>
          </a:p>
        </p:txBody>
      </p:sp>
      <p:sp>
        <p:nvSpPr>
          <p:cNvPr id="2155" name="Google Shape;2155;p38"/>
          <p:cNvSpPr txBox="1"/>
          <p:nvPr/>
        </p:nvSpPr>
        <p:spPr>
          <a:xfrm>
            <a:off x="1551525" y="2691025"/>
            <a:ext cx="2619000" cy="681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073763"/>
                </a:solidFill>
                <a:latin typeface="Overpass Black"/>
                <a:ea typeface="Overpass Black"/>
                <a:cs typeface="Overpass Black"/>
                <a:sym typeface="Overpass Black"/>
              </a:rPr>
              <a:t>Angelina </a:t>
            </a:r>
            <a:endParaRPr sz="1800">
              <a:solidFill>
                <a:srgbClr val="073763"/>
              </a:solidFill>
              <a:latin typeface="Overpass Black"/>
              <a:ea typeface="Overpass Black"/>
              <a:cs typeface="Overpass Black"/>
              <a:sym typeface="Overpass Black"/>
            </a:endParaRPr>
          </a:p>
        </p:txBody>
      </p:sp>
      <p:pic>
        <p:nvPicPr>
          <p:cNvPr id="2156" name="Google Shape;2156;p38"/>
          <p:cNvPicPr preferRelativeResize="0"/>
          <p:nvPr/>
        </p:nvPicPr>
        <p:blipFill>
          <a:blip r:embed="rId3">
            <a:alphaModFix amt="50000"/>
          </a:blip>
          <a:stretch>
            <a:fillRect/>
          </a:stretch>
        </p:blipFill>
        <p:spPr>
          <a:xfrm>
            <a:off x="4630106" y="1609395"/>
            <a:ext cx="809578" cy="681001"/>
          </a:xfrm>
          <a:prstGeom prst="rect">
            <a:avLst/>
          </a:prstGeom>
          <a:noFill/>
          <a:ln>
            <a:noFill/>
          </a:ln>
        </p:spPr>
      </p:pic>
      <p:sp>
        <p:nvSpPr>
          <p:cNvPr id="2157" name="Google Shape;2157;p38"/>
          <p:cNvSpPr/>
          <p:nvPr/>
        </p:nvSpPr>
        <p:spPr>
          <a:xfrm>
            <a:off x="4850995" y="1819964"/>
            <a:ext cx="367805" cy="259871"/>
          </a:xfrm>
          <a:custGeom>
            <a:rect b="b" l="l" r="r" t="t"/>
            <a:pathLst>
              <a:path extrusionOk="0" h="8203" w="1161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8" name="Google Shape;2158;p38"/>
          <p:cNvPicPr preferRelativeResize="0"/>
          <p:nvPr/>
        </p:nvPicPr>
        <p:blipFill>
          <a:blip r:embed="rId4">
            <a:alphaModFix amt="50000"/>
          </a:blip>
          <a:stretch>
            <a:fillRect/>
          </a:stretch>
        </p:blipFill>
        <p:spPr>
          <a:xfrm>
            <a:off x="4630106" y="2907765"/>
            <a:ext cx="809578" cy="681001"/>
          </a:xfrm>
          <a:prstGeom prst="rect">
            <a:avLst/>
          </a:prstGeom>
          <a:noFill/>
          <a:ln>
            <a:noFill/>
          </a:ln>
        </p:spPr>
      </p:pic>
      <p:sp>
        <p:nvSpPr>
          <p:cNvPr id="2159" name="Google Shape;2159;p38"/>
          <p:cNvSpPr/>
          <p:nvPr/>
        </p:nvSpPr>
        <p:spPr>
          <a:xfrm flipH="1" rot="10800000">
            <a:off x="4850995" y="3136918"/>
            <a:ext cx="367805" cy="259871"/>
          </a:xfrm>
          <a:custGeom>
            <a:rect b="b" l="l" r="r" t="t"/>
            <a:pathLst>
              <a:path extrusionOk="0" h="8203" w="1161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160" name="Google Shape;2160;p38"/>
          <p:cNvGraphicFramePr/>
          <p:nvPr/>
        </p:nvGraphicFramePr>
        <p:xfrm>
          <a:off x="952500" y="4747300"/>
          <a:ext cx="3000000" cy="3000000"/>
        </p:xfrm>
        <a:graphic>
          <a:graphicData uri="http://schemas.openxmlformats.org/drawingml/2006/table">
            <a:tbl>
              <a:tblPr>
                <a:noFill/>
                <a:tableStyleId>{73B3B8A4-59ED-40AA-94AC-16B5F9180981}</a:tableStyleId>
              </a:tblPr>
              <a:tblGrid>
                <a:gridCol w="947650"/>
                <a:gridCol w="1425375"/>
                <a:gridCol w="1455300"/>
                <a:gridCol w="1738925"/>
                <a:gridCol w="1671750"/>
              </a:tblGrid>
              <a:tr h="381000">
                <a:tc>
                  <a:txBody>
                    <a:bodyPr/>
                    <a:lstStyle/>
                    <a:p>
                      <a:pPr indent="0" lvl="0" marL="0" rtl="0" algn="l">
                        <a:spcBef>
                          <a:spcPts val="0"/>
                        </a:spcBef>
                        <a:spcAft>
                          <a:spcPts val="0"/>
                        </a:spcAft>
                        <a:buNone/>
                      </a:pPr>
                      <a:r>
                        <a:rPr lang="en">
                          <a:solidFill>
                            <a:schemeClr val="lt1"/>
                          </a:solidFill>
                        </a:rPr>
                        <a:t>About Us</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a:solidFill>
                            <a:schemeClr val="dk2"/>
                          </a:solidFill>
                        </a:rPr>
                        <a:t>Product Design</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 Analysis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Marketing &amp; Sales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Financial Analysis</a:t>
                      </a:r>
                      <a:endParaRPr>
                        <a:solidFill>
                          <a:schemeClr val="dk2"/>
                        </a:solidFill>
                      </a:endParaRPr>
                    </a:p>
                  </a:txBody>
                  <a:tcPr marT="91425" marB="91425" marR="91425" marL="91425">
                    <a:solidFill>
                      <a:schemeClr val="accent2"/>
                    </a:solidFill>
                  </a:tcPr>
                </a:tc>
              </a:tr>
            </a:tbl>
          </a:graphicData>
        </a:graphic>
      </p:graphicFrame>
      <p:pic>
        <p:nvPicPr>
          <p:cNvPr id="2161" name="Google Shape;2161;p38"/>
          <p:cNvPicPr preferRelativeResize="0"/>
          <p:nvPr/>
        </p:nvPicPr>
        <p:blipFill rotWithShape="1">
          <a:blip r:embed="rId5">
            <a:alphaModFix/>
          </a:blip>
          <a:srcRect b="0" l="12960" r="0" t="0"/>
          <a:stretch/>
        </p:blipFill>
        <p:spPr>
          <a:xfrm>
            <a:off x="1019450" y="1049650"/>
            <a:ext cx="2880249" cy="1870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39"/>
          <p:cNvSpPr txBox="1"/>
          <p:nvPr>
            <p:ph type="title"/>
          </p:nvPr>
        </p:nvSpPr>
        <p:spPr>
          <a:xfrm>
            <a:off x="2090600" y="472383"/>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Mission Statement</a:t>
            </a:r>
            <a:endParaRPr sz="3500"/>
          </a:p>
        </p:txBody>
      </p:sp>
      <p:sp>
        <p:nvSpPr>
          <p:cNvPr id="2167" name="Google Shape;2167;p39"/>
          <p:cNvSpPr txBox="1"/>
          <p:nvPr>
            <p:ph idx="1" type="subTitle"/>
          </p:nvPr>
        </p:nvSpPr>
        <p:spPr>
          <a:xfrm>
            <a:off x="1417650" y="1689625"/>
            <a:ext cx="6308700" cy="224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Propelled by a growing need to maintain sanitization during Covid-19, Hanger Dryer is expected to provide accessible and affordable dryers which can disinfect clothes for anybody in anyplace.”</a:t>
            </a:r>
            <a:endParaRPr/>
          </a:p>
          <a:p>
            <a:pPr indent="0" lvl="0" marL="0" rtl="0" algn="ctr">
              <a:spcBef>
                <a:spcPts val="0"/>
              </a:spcBef>
              <a:spcAft>
                <a:spcPts val="0"/>
              </a:spcAft>
              <a:buNone/>
            </a:pPr>
            <a:r>
              <a:t/>
            </a:r>
            <a:endParaRPr/>
          </a:p>
        </p:txBody>
      </p:sp>
      <p:graphicFrame>
        <p:nvGraphicFramePr>
          <p:cNvPr id="2168" name="Google Shape;2168;p39"/>
          <p:cNvGraphicFramePr/>
          <p:nvPr/>
        </p:nvGraphicFramePr>
        <p:xfrm>
          <a:off x="952500" y="4747300"/>
          <a:ext cx="3000000" cy="3000000"/>
        </p:xfrm>
        <a:graphic>
          <a:graphicData uri="http://schemas.openxmlformats.org/drawingml/2006/table">
            <a:tbl>
              <a:tblPr>
                <a:noFill/>
                <a:tableStyleId>{73B3B8A4-59ED-40AA-94AC-16B5F9180981}</a:tableStyleId>
              </a:tblPr>
              <a:tblGrid>
                <a:gridCol w="947650"/>
                <a:gridCol w="1425375"/>
                <a:gridCol w="1455300"/>
                <a:gridCol w="1738925"/>
                <a:gridCol w="1671750"/>
              </a:tblGrid>
              <a:tr h="381000">
                <a:tc>
                  <a:txBody>
                    <a:bodyPr/>
                    <a:lstStyle/>
                    <a:p>
                      <a:pPr indent="0" lvl="0" marL="0" rtl="0" algn="l">
                        <a:spcBef>
                          <a:spcPts val="0"/>
                        </a:spcBef>
                        <a:spcAft>
                          <a:spcPts val="0"/>
                        </a:spcAft>
                        <a:buNone/>
                      </a:pPr>
                      <a:r>
                        <a:rPr lang="en">
                          <a:solidFill>
                            <a:schemeClr val="lt1"/>
                          </a:solidFill>
                        </a:rPr>
                        <a:t>About Us</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a:solidFill>
                            <a:schemeClr val="dk2"/>
                          </a:solidFill>
                        </a:rPr>
                        <a:t>Product Design</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 Analysis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Marketing</a:t>
                      </a:r>
                      <a:r>
                        <a:rPr lang="en">
                          <a:solidFill>
                            <a:schemeClr val="dk2"/>
                          </a:solidFill>
                        </a:rPr>
                        <a:t> &amp; Sales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Financial Analysis</a:t>
                      </a:r>
                      <a:endParaRPr>
                        <a:solidFill>
                          <a:schemeClr val="dk2"/>
                        </a:solidFill>
                      </a:endParaRPr>
                    </a:p>
                  </a:txBody>
                  <a:tcPr marT="91425" marB="91425" marR="91425" marL="91425">
                    <a:solidFill>
                      <a:schemeClr val="accent2"/>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40"/>
          <p:cNvSpPr txBox="1"/>
          <p:nvPr>
            <p:ph idx="2" type="subTitle"/>
          </p:nvPr>
        </p:nvSpPr>
        <p:spPr>
          <a:xfrm>
            <a:off x="14338" y="3583033"/>
            <a:ext cx="2657700" cy="10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CEO</a:t>
            </a:r>
            <a:endParaRPr b="1" sz="2000"/>
          </a:p>
        </p:txBody>
      </p:sp>
      <p:sp>
        <p:nvSpPr>
          <p:cNvPr id="2174" name="Google Shape;2174;p40"/>
          <p:cNvSpPr txBox="1"/>
          <p:nvPr>
            <p:ph idx="4" type="subTitle"/>
          </p:nvPr>
        </p:nvSpPr>
        <p:spPr>
          <a:xfrm flipH="1">
            <a:off x="3234725" y="3659250"/>
            <a:ext cx="1335900" cy="8934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None/>
            </a:pPr>
            <a:r>
              <a:rPr b="1" lang="en" sz="2000"/>
              <a:t>CFO</a:t>
            </a:r>
            <a:endParaRPr sz="2100"/>
          </a:p>
        </p:txBody>
      </p:sp>
      <p:sp>
        <p:nvSpPr>
          <p:cNvPr id="2175" name="Google Shape;2175;p40"/>
          <p:cNvSpPr txBox="1"/>
          <p:nvPr>
            <p:ph type="ctrTitle"/>
          </p:nvPr>
        </p:nvSpPr>
        <p:spPr>
          <a:xfrm>
            <a:off x="653196" y="11060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2176" name="Google Shape;2176;p40"/>
          <p:cNvPicPr preferRelativeResize="0"/>
          <p:nvPr/>
        </p:nvPicPr>
        <p:blipFill>
          <a:blip r:embed="rId3">
            <a:alphaModFix amt="52000"/>
          </a:blip>
          <a:stretch>
            <a:fillRect/>
          </a:stretch>
        </p:blipFill>
        <p:spPr>
          <a:xfrm flipH="1" rot="-1128981">
            <a:off x="384820" y="2871456"/>
            <a:ext cx="1916811" cy="967864"/>
          </a:xfrm>
          <a:prstGeom prst="rect">
            <a:avLst/>
          </a:prstGeom>
          <a:noFill/>
          <a:ln>
            <a:noFill/>
          </a:ln>
        </p:spPr>
      </p:pic>
      <p:pic>
        <p:nvPicPr>
          <p:cNvPr id="2177" name="Google Shape;2177;p40"/>
          <p:cNvPicPr preferRelativeResize="0"/>
          <p:nvPr/>
        </p:nvPicPr>
        <p:blipFill>
          <a:blip r:embed="rId4">
            <a:alphaModFix amt="52000"/>
          </a:blip>
          <a:stretch>
            <a:fillRect/>
          </a:stretch>
        </p:blipFill>
        <p:spPr>
          <a:xfrm rot="1128968">
            <a:off x="2809850" y="2861400"/>
            <a:ext cx="1772548" cy="988002"/>
          </a:xfrm>
          <a:prstGeom prst="rect">
            <a:avLst/>
          </a:prstGeom>
          <a:noFill/>
          <a:ln>
            <a:noFill/>
          </a:ln>
        </p:spPr>
      </p:pic>
      <p:sp>
        <p:nvSpPr>
          <p:cNvPr id="2178" name="Google Shape;2178;p40"/>
          <p:cNvSpPr txBox="1"/>
          <p:nvPr>
            <p:ph idx="1" type="subTitle"/>
          </p:nvPr>
        </p:nvSpPr>
        <p:spPr>
          <a:xfrm>
            <a:off x="653212" y="3115843"/>
            <a:ext cx="1532400" cy="47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Xingxin Guo</a:t>
            </a:r>
            <a:endParaRPr/>
          </a:p>
        </p:txBody>
      </p:sp>
      <p:sp>
        <p:nvSpPr>
          <p:cNvPr id="2179" name="Google Shape;2179;p40"/>
          <p:cNvSpPr txBox="1"/>
          <p:nvPr>
            <p:ph idx="3" type="subTitle"/>
          </p:nvPr>
        </p:nvSpPr>
        <p:spPr>
          <a:xfrm flipH="1">
            <a:off x="2782437" y="3005225"/>
            <a:ext cx="1790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0" sz="1400">
              <a:solidFill>
                <a:srgbClr val="000000"/>
              </a:solidFill>
              <a:latin typeface="Open Sans"/>
              <a:ea typeface="Open Sans"/>
              <a:cs typeface="Open Sans"/>
              <a:sym typeface="Open Sans"/>
            </a:endParaRPr>
          </a:p>
          <a:p>
            <a:pPr indent="0" lvl="0" marL="0" rtl="0" algn="ctr">
              <a:spcBef>
                <a:spcPts val="0"/>
              </a:spcBef>
              <a:spcAft>
                <a:spcPts val="0"/>
              </a:spcAft>
              <a:buNone/>
            </a:pPr>
            <a:r>
              <a:rPr lang="en"/>
              <a:t>Qingcheng Wei</a:t>
            </a:r>
            <a:endParaRPr/>
          </a:p>
        </p:txBody>
      </p:sp>
      <p:pic>
        <p:nvPicPr>
          <p:cNvPr id="2180" name="Google Shape;2180;p40"/>
          <p:cNvPicPr preferRelativeResize="0"/>
          <p:nvPr/>
        </p:nvPicPr>
        <p:blipFill>
          <a:blip r:embed="rId4">
            <a:alphaModFix amt="52000"/>
          </a:blip>
          <a:stretch>
            <a:fillRect/>
          </a:stretch>
        </p:blipFill>
        <p:spPr>
          <a:xfrm rot="1128968">
            <a:off x="5060750" y="2861387"/>
            <a:ext cx="1772548" cy="988002"/>
          </a:xfrm>
          <a:prstGeom prst="rect">
            <a:avLst/>
          </a:prstGeom>
          <a:noFill/>
          <a:ln>
            <a:noFill/>
          </a:ln>
        </p:spPr>
      </p:pic>
      <p:pic>
        <p:nvPicPr>
          <p:cNvPr id="2181" name="Google Shape;2181;p40"/>
          <p:cNvPicPr preferRelativeResize="0"/>
          <p:nvPr/>
        </p:nvPicPr>
        <p:blipFill>
          <a:blip r:embed="rId3">
            <a:alphaModFix amt="52000"/>
          </a:blip>
          <a:stretch>
            <a:fillRect/>
          </a:stretch>
        </p:blipFill>
        <p:spPr>
          <a:xfrm flipH="1" rot="-1128981">
            <a:off x="7122320" y="2871456"/>
            <a:ext cx="1916811" cy="967864"/>
          </a:xfrm>
          <a:prstGeom prst="rect">
            <a:avLst/>
          </a:prstGeom>
          <a:noFill/>
          <a:ln>
            <a:noFill/>
          </a:ln>
        </p:spPr>
      </p:pic>
      <p:sp>
        <p:nvSpPr>
          <p:cNvPr id="2182" name="Google Shape;2182;p40"/>
          <p:cNvSpPr txBox="1"/>
          <p:nvPr/>
        </p:nvSpPr>
        <p:spPr>
          <a:xfrm>
            <a:off x="5265700" y="3191075"/>
            <a:ext cx="1469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2"/>
                </a:solidFill>
                <a:latin typeface="Josefin Sans"/>
                <a:ea typeface="Josefin Sans"/>
                <a:cs typeface="Josefin Sans"/>
                <a:sym typeface="Josefin Sans"/>
              </a:rPr>
              <a:t>Manhui Zhu</a:t>
            </a:r>
            <a:endParaRPr>
              <a:latin typeface="Open Sans"/>
              <a:ea typeface="Open Sans"/>
              <a:cs typeface="Open Sans"/>
              <a:sym typeface="Open Sans"/>
            </a:endParaRPr>
          </a:p>
        </p:txBody>
      </p:sp>
      <p:sp>
        <p:nvSpPr>
          <p:cNvPr id="2183" name="Google Shape;2183;p40"/>
          <p:cNvSpPr txBox="1"/>
          <p:nvPr/>
        </p:nvSpPr>
        <p:spPr>
          <a:xfrm>
            <a:off x="7428275" y="3191075"/>
            <a:ext cx="191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Josefin Sans"/>
                <a:ea typeface="Josefin Sans"/>
                <a:cs typeface="Josefin Sans"/>
                <a:sym typeface="Josefin Sans"/>
              </a:rPr>
              <a:t>Zihan Chu</a:t>
            </a:r>
            <a:endParaRPr>
              <a:latin typeface="Open Sans"/>
              <a:ea typeface="Open Sans"/>
              <a:cs typeface="Open Sans"/>
              <a:sym typeface="Open Sans"/>
            </a:endParaRPr>
          </a:p>
        </p:txBody>
      </p:sp>
      <p:sp>
        <p:nvSpPr>
          <p:cNvPr id="2184" name="Google Shape;2184;p40"/>
          <p:cNvSpPr txBox="1"/>
          <p:nvPr/>
        </p:nvSpPr>
        <p:spPr>
          <a:xfrm>
            <a:off x="5393100" y="3813425"/>
            <a:ext cx="191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Open Sans"/>
                <a:ea typeface="Open Sans"/>
                <a:cs typeface="Open Sans"/>
                <a:sym typeface="Open Sans"/>
              </a:rPr>
              <a:t>CMO</a:t>
            </a:r>
            <a:endParaRPr b="1" sz="2000">
              <a:solidFill>
                <a:schemeClr val="dk2"/>
              </a:solidFill>
              <a:latin typeface="Open Sans"/>
              <a:ea typeface="Open Sans"/>
              <a:cs typeface="Open Sans"/>
              <a:sym typeface="Open Sans"/>
            </a:endParaRPr>
          </a:p>
        </p:txBody>
      </p:sp>
      <p:sp>
        <p:nvSpPr>
          <p:cNvPr id="2185" name="Google Shape;2185;p40"/>
          <p:cNvSpPr txBox="1"/>
          <p:nvPr/>
        </p:nvSpPr>
        <p:spPr>
          <a:xfrm>
            <a:off x="7335725" y="3813425"/>
            <a:ext cx="14106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2000">
                <a:solidFill>
                  <a:schemeClr val="dk2"/>
                </a:solidFill>
                <a:latin typeface="Open Sans"/>
                <a:ea typeface="Open Sans"/>
                <a:cs typeface="Open Sans"/>
                <a:sym typeface="Open Sans"/>
              </a:rPr>
              <a:t>HR</a:t>
            </a:r>
            <a:endParaRPr b="1" sz="2200">
              <a:latin typeface="Open Sans"/>
              <a:ea typeface="Open Sans"/>
              <a:cs typeface="Open Sans"/>
              <a:sym typeface="Open Sans"/>
            </a:endParaRPr>
          </a:p>
        </p:txBody>
      </p:sp>
      <p:pic>
        <p:nvPicPr>
          <p:cNvPr id="2186" name="Google Shape;2186;p40"/>
          <p:cNvPicPr preferRelativeResize="0"/>
          <p:nvPr/>
        </p:nvPicPr>
        <p:blipFill rotWithShape="1">
          <a:blip r:embed="rId5">
            <a:alphaModFix/>
          </a:blip>
          <a:srcRect b="15704" l="0" r="0" t="0"/>
          <a:stretch/>
        </p:blipFill>
        <p:spPr>
          <a:xfrm>
            <a:off x="5180825" y="1035575"/>
            <a:ext cx="1532401" cy="1808323"/>
          </a:xfrm>
          <a:prstGeom prst="rect">
            <a:avLst/>
          </a:prstGeom>
          <a:noFill/>
          <a:ln>
            <a:noFill/>
          </a:ln>
          <a:effectLst>
            <a:outerShdw blurRad="57150" rotWithShape="0" algn="bl" dir="5400000" dist="19050">
              <a:srgbClr val="000000">
                <a:alpha val="50000"/>
              </a:srgbClr>
            </a:outerShdw>
          </a:effectLst>
        </p:spPr>
      </p:pic>
      <p:graphicFrame>
        <p:nvGraphicFramePr>
          <p:cNvPr id="2187" name="Google Shape;2187;p40"/>
          <p:cNvGraphicFramePr/>
          <p:nvPr/>
        </p:nvGraphicFramePr>
        <p:xfrm>
          <a:off x="952500" y="4747300"/>
          <a:ext cx="3000000" cy="3000000"/>
        </p:xfrm>
        <a:graphic>
          <a:graphicData uri="http://schemas.openxmlformats.org/drawingml/2006/table">
            <a:tbl>
              <a:tblPr>
                <a:noFill/>
                <a:tableStyleId>{73B3B8A4-59ED-40AA-94AC-16B5F9180981}</a:tableStyleId>
              </a:tblPr>
              <a:tblGrid>
                <a:gridCol w="947650"/>
                <a:gridCol w="1425375"/>
                <a:gridCol w="1455300"/>
                <a:gridCol w="1738925"/>
                <a:gridCol w="1671750"/>
              </a:tblGrid>
              <a:tr h="381000">
                <a:tc>
                  <a:txBody>
                    <a:bodyPr/>
                    <a:lstStyle/>
                    <a:p>
                      <a:pPr indent="0" lvl="0" marL="0" rtl="0" algn="l">
                        <a:spcBef>
                          <a:spcPts val="0"/>
                        </a:spcBef>
                        <a:spcAft>
                          <a:spcPts val="0"/>
                        </a:spcAft>
                        <a:buNone/>
                      </a:pPr>
                      <a:r>
                        <a:rPr lang="en">
                          <a:solidFill>
                            <a:schemeClr val="lt1"/>
                          </a:solidFill>
                        </a:rPr>
                        <a:t>About Us</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a:solidFill>
                            <a:schemeClr val="dk2"/>
                          </a:solidFill>
                        </a:rPr>
                        <a:t>Product Design</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 Analysis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Marketing &amp; Sales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Financial Analysis</a:t>
                      </a:r>
                      <a:endParaRPr>
                        <a:solidFill>
                          <a:schemeClr val="dk2"/>
                        </a:solidFill>
                      </a:endParaRPr>
                    </a:p>
                  </a:txBody>
                  <a:tcPr marT="91425" marB="91425" marR="91425" marL="91425">
                    <a:solidFill>
                      <a:schemeClr val="accent2"/>
                    </a:solidFill>
                  </a:tcPr>
                </a:tc>
              </a:tr>
            </a:tbl>
          </a:graphicData>
        </a:graphic>
      </p:graphicFrame>
      <p:pic>
        <p:nvPicPr>
          <p:cNvPr id="2188" name="Google Shape;2188;p40"/>
          <p:cNvPicPr preferRelativeResize="0"/>
          <p:nvPr/>
        </p:nvPicPr>
        <p:blipFill>
          <a:blip r:embed="rId6">
            <a:alphaModFix/>
          </a:blip>
          <a:stretch>
            <a:fillRect/>
          </a:stretch>
        </p:blipFill>
        <p:spPr>
          <a:xfrm>
            <a:off x="2804650" y="1047600"/>
            <a:ext cx="1745950" cy="1784275"/>
          </a:xfrm>
          <a:prstGeom prst="rect">
            <a:avLst/>
          </a:prstGeom>
          <a:noFill/>
          <a:ln>
            <a:noFill/>
          </a:ln>
        </p:spPr>
      </p:pic>
      <p:pic>
        <p:nvPicPr>
          <p:cNvPr id="2189" name="Google Shape;2189;p40"/>
          <p:cNvPicPr preferRelativeResize="0"/>
          <p:nvPr/>
        </p:nvPicPr>
        <p:blipFill>
          <a:blip r:embed="rId7">
            <a:alphaModFix/>
          </a:blip>
          <a:stretch>
            <a:fillRect/>
          </a:stretch>
        </p:blipFill>
        <p:spPr>
          <a:xfrm>
            <a:off x="7236638" y="1153465"/>
            <a:ext cx="1608774" cy="1497736"/>
          </a:xfrm>
          <a:prstGeom prst="rect">
            <a:avLst/>
          </a:prstGeom>
          <a:noFill/>
          <a:ln>
            <a:noFill/>
          </a:ln>
        </p:spPr>
      </p:pic>
      <p:pic>
        <p:nvPicPr>
          <p:cNvPr id="2190" name="Google Shape;2190;p40"/>
          <p:cNvPicPr preferRelativeResize="0"/>
          <p:nvPr/>
        </p:nvPicPr>
        <p:blipFill>
          <a:blip r:embed="rId8">
            <a:alphaModFix/>
          </a:blip>
          <a:stretch>
            <a:fillRect/>
          </a:stretch>
        </p:blipFill>
        <p:spPr>
          <a:xfrm>
            <a:off x="741725" y="1035301"/>
            <a:ext cx="1469701" cy="18088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41"/>
          <p:cNvSpPr/>
          <p:nvPr/>
        </p:nvSpPr>
        <p:spPr>
          <a:xfrm>
            <a:off x="5350311" y="1386996"/>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Component</a:t>
            </a:r>
            <a:endParaRPr i="0" sz="1600" u="none" cap="none" strike="noStrike">
              <a:solidFill>
                <a:schemeClr val="dk2"/>
              </a:solidFill>
              <a:latin typeface="Overpass Black"/>
              <a:ea typeface="Overpass Black"/>
              <a:cs typeface="Overpass Black"/>
              <a:sym typeface="Overpass Black"/>
            </a:endParaRPr>
          </a:p>
        </p:txBody>
      </p:sp>
      <p:sp>
        <p:nvSpPr>
          <p:cNvPr id="2196" name="Google Shape;2196;p41"/>
          <p:cNvSpPr/>
          <p:nvPr/>
        </p:nvSpPr>
        <p:spPr>
          <a:xfrm>
            <a:off x="5350161" y="1796149"/>
            <a:ext cx="35175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Main machine, two shoe tubes, two Clothes, tubes, and four clamps</a:t>
            </a:r>
            <a:endParaRPr b="0" i="0" sz="1400" u="none" cap="none" strike="noStrike">
              <a:solidFill>
                <a:schemeClr val="dk2"/>
              </a:solidFill>
              <a:latin typeface="Arial"/>
              <a:ea typeface="Arial"/>
              <a:cs typeface="Arial"/>
              <a:sym typeface="Arial"/>
            </a:endParaRPr>
          </a:p>
        </p:txBody>
      </p:sp>
      <p:sp>
        <p:nvSpPr>
          <p:cNvPr id="2197" name="Google Shape;2197;p41"/>
          <p:cNvSpPr/>
          <p:nvPr/>
        </p:nvSpPr>
        <p:spPr>
          <a:xfrm>
            <a:off x="5350311" y="2405058"/>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Specification</a:t>
            </a:r>
            <a:endParaRPr i="0" sz="1600" u="none" cap="none" strike="noStrike">
              <a:solidFill>
                <a:schemeClr val="dk2"/>
              </a:solidFill>
              <a:latin typeface="Overpass Black"/>
              <a:ea typeface="Overpass Black"/>
              <a:cs typeface="Overpass Black"/>
              <a:sym typeface="Overpass Black"/>
            </a:endParaRPr>
          </a:p>
        </p:txBody>
      </p:sp>
      <p:sp>
        <p:nvSpPr>
          <p:cNvPr id="2198" name="Google Shape;2198;p41"/>
          <p:cNvSpPr/>
          <p:nvPr/>
        </p:nvSpPr>
        <p:spPr>
          <a:xfrm>
            <a:off x="5350300" y="2949188"/>
            <a:ext cx="42510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Size: 42cm*20cm*8cm</a:t>
            </a:r>
            <a:endParaRPr>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Power Voltage: 150W</a:t>
            </a:r>
            <a:endParaRPr>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Load-bearing: 5 kg</a:t>
            </a:r>
            <a:endParaRPr>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a:solidFill>
                <a:schemeClr val="dk2"/>
              </a:solidFill>
              <a:latin typeface="Open Sans"/>
              <a:ea typeface="Open Sans"/>
              <a:cs typeface="Open Sans"/>
              <a:sym typeface="Open Sans"/>
            </a:endParaRPr>
          </a:p>
        </p:txBody>
      </p:sp>
      <p:sp>
        <p:nvSpPr>
          <p:cNvPr id="2199" name="Google Shape;2199;p41"/>
          <p:cNvSpPr/>
          <p:nvPr/>
        </p:nvSpPr>
        <p:spPr>
          <a:xfrm>
            <a:off x="5350311" y="3379501"/>
            <a:ext cx="35172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chemeClr val="dk2"/>
                </a:solidFill>
                <a:latin typeface="Overpass Black"/>
                <a:ea typeface="Overpass Black"/>
                <a:cs typeface="Overpass Black"/>
                <a:sym typeface="Overpass Black"/>
              </a:rPr>
              <a:t>Function</a:t>
            </a:r>
            <a:endParaRPr i="0" sz="1600" u="none" cap="none" strike="noStrike">
              <a:solidFill>
                <a:schemeClr val="dk2"/>
              </a:solidFill>
              <a:latin typeface="Overpass Black"/>
              <a:ea typeface="Overpass Black"/>
              <a:cs typeface="Overpass Black"/>
              <a:sym typeface="Overpass Black"/>
            </a:endParaRPr>
          </a:p>
        </p:txBody>
      </p:sp>
      <p:sp>
        <p:nvSpPr>
          <p:cNvPr id="2200" name="Google Shape;2200;p41"/>
          <p:cNvSpPr/>
          <p:nvPr/>
        </p:nvSpPr>
        <p:spPr>
          <a:xfrm>
            <a:off x="5350299" y="3872650"/>
            <a:ext cx="37563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Open Sans"/>
                <a:ea typeface="Open Sans"/>
                <a:cs typeface="Open Sans"/>
                <a:sym typeface="Open Sans"/>
              </a:rPr>
              <a:t>Drying clothes, anion sterilization, mite elimination, and odor removal</a:t>
            </a:r>
            <a:endParaRPr>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a:solidFill>
                <a:schemeClr val="dk2"/>
              </a:solidFill>
              <a:latin typeface="Open Sans"/>
              <a:ea typeface="Open Sans"/>
              <a:cs typeface="Open Sans"/>
              <a:sym typeface="Open Sans"/>
            </a:endParaRPr>
          </a:p>
        </p:txBody>
      </p:sp>
      <p:pic>
        <p:nvPicPr>
          <p:cNvPr id="2201" name="Google Shape;2201;p41"/>
          <p:cNvPicPr preferRelativeResize="0"/>
          <p:nvPr/>
        </p:nvPicPr>
        <p:blipFill rotWithShape="1">
          <a:blip r:embed="rId3">
            <a:alphaModFix/>
          </a:blip>
          <a:srcRect b="0" l="0" r="0" t="0"/>
          <a:stretch/>
        </p:blipFill>
        <p:spPr>
          <a:xfrm rot="593575">
            <a:off x="779403" y="1207700"/>
            <a:ext cx="2589654" cy="987911"/>
          </a:xfrm>
          <a:prstGeom prst="rect">
            <a:avLst/>
          </a:prstGeom>
          <a:noFill/>
          <a:ln>
            <a:noFill/>
          </a:ln>
        </p:spPr>
      </p:pic>
      <p:pic>
        <p:nvPicPr>
          <p:cNvPr id="2202" name="Google Shape;2202;p41"/>
          <p:cNvPicPr preferRelativeResize="0"/>
          <p:nvPr/>
        </p:nvPicPr>
        <p:blipFill rotWithShape="1">
          <a:blip r:embed="rId4">
            <a:alphaModFix/>
          </a:blip>
          <a:srcRect b="0" l="0" r="0" t="0"/>
          <a:stretch/>
        </p:blipFill>
        <p:spPr>
          <a:xfrm rot="8158518">
            <a:off x="1600664" y="3305734"/>
            <a:ext cx="860627" cy="773186"/>
          </a:xfrm>
          <a:prstGeom prst="rect">
            <a:avLst/>
          </a:prstGeom>
          <a:noFill/>
          <a:ln>
            <a:noFill/>
          </a:ln>
        </p:spPr>
      </p:pic>
      <p:pic>
        <p:nvPicPr>
          <p:cNvPr id="2203" name="Google Shape;2203;p41"/>
          <p:cNvPicPr preferRelativeResize="0"/>
          <p:nvPr/>
        </p:nvPicPr>
        <p:blipFill rotWithShape="1">
          <a:blip r:embed="rId5">
            <a:alphaModFix/>
          </a:blip>
          <a:srcRect b="0" l="0" r="0" t="0"/>
          <a:stretch/>
        </p:blipFill>
        <p:spPr>
          <a:xfrm rot="5946960">
            <a:off x="1607983" y="1454729"/>
            <a:ext cx="837788" cy="2054363"/>
          </a:xfrm>
          <a:prstGeom prst="rect">
            <a:avLst/>
          </a:prstGeom>
          <a:noFill/>
          <a:ln>
            <a:noFill/>
          </a:ln>
        </p:spPr>
      </p:pic>
      <p:pic>
        <p:nvPicPr>
          <p:cNvPr id="2204" name="Google Shape;2204;p41"/>
          <p:cNvPicPr preferRelativeResize="0"/>
          <p:nvPr/>
        </p:nvPicPr>
        <p:blipFill rotWithShape="1">
          <a:blip r:embed="rId6">
            <a:alphaModFix/>
          </a:blip>
          <a:srcRect b="0" l="0" r="0" t="0"/>
          <a:stretch/>
        </p:blipFill>
        <p:spPr>
          <a:xfrm flipH="1" rot="-6050340">
            <a:off x="1764940" y="2435164"/>
            <a:ext cx="608445" cy="1503862"/>
          </a:xfrm>
          <a:prstGeom prst="rect">
            <a:avLst/>
          </a:prstGeom>
          <a:noFill/>
          <a:ln>
            <a:noFill/>
          </a:ln>
        </p:spPr>
      </p:pic>
      <p:sp>
        <p:nvSpPr>
          <p:cNvPr id="2205" name="Google Shape;2205;p41"/>
          <p:cNvSpPr txBox="1"/>
          <p:nvPr/>
        </p:nvSpPr>
        <p:spPr>
          <a:xfrm>
            <a:off x="4487548" y="1293358"/>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b="0" i="0" sz="3000" u="none" cap="none" strike="noStrike">
              <a:solidFill>
                <a:schemeClr val="accent5"/>
              </a:solidFill>
              <a:latin typeface="Arial"/>
              <a:ea typeface="Arial"/>
              <a:cs typeface="Arial"/>
              <a:sym typeface="Arial"/>
            </a:endParaRPr>
          </a:p>
        </p:txBody>
      </p:sp>
      <p:sp>
        <p:nvSpPr>
          <p:cNvPr id="2206" name="Google Shape;2206;p41"/>
          <p:cNvSpPr txBox="1"/>
          <p:nvPr/>
        </p:nvSpPr>
        <p:spPr>
          <a:xfrm>
            <a:off x="4487548" y="2298946"/>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02</a:t>
            </a:r>
            <a:endParaRPr b="0" i="0" sz="3000" u="none" cap="none" strike="noStrike">
              <a:solidFill>
                <a:schemeClr val="accent6"/>
              </a:solidFill>
              <a:latin typeface="Arial"/>
              <a:ea typeface="Arial"/>
              <a:cs typeface="Arial"/>
              <a:sym typeface="Arial"/>
            </a:endParaRPr>
          </a:p>
        </p:txBody>
      </p:sp>
      <p:sp>
        <p:nvSpPr>
          <p:cNvPr id="2207" name="Google Shape;2207;p41"/>
          <p:cNvSpPr txBox="1"/>
          <p:nvPr/>
        </p:nvSpPr>
        <p:spPr>
          <a:xfrm>
            <a:off x="4487548" y="3304576"/>
            <a:ext cx="1061100" cy="77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chemeClr val="accent4"/>
                </a:solidFill>
                <a:latin typeface="Overpass Black"/>
                <a:ea typeface="Overpass Black"/>
                <a:cs typeface="Overpass Black"/>
                <a:sym typeface="Overpass Black"/>
              </a:rPr>
              <a:t>03</a:t>
            </a:r>
            <a:endParaRPr b="0" i="0" sz="3000" u="none" cap="none" strike="noStrike">
              <a:solidFill>
                <a:schemeClr val="accent4"/>
              </a:solidFill>
              <a:latin typeface="Arial"/>
              <a:ea typeface="Arial"/>
              <a:cs typeface="Arial"/>
              <a:sym typeface="Arial"/>
            </a:endParaRPr>
          </a:p>
        </p:txBody>
      </p:sp>
      <p:grpSp>
        <p:nvGrpSpPr>
          <p:cNvPr id="2208" name="Google Shape;2208;p41"/>
          <p:cNvGrpSpPr/>
          <p:nvPr/>
        </p:nvGrpSpPr>
        <p:grpSpPr>
          <a:xfrm>
            <a:off x="1891460" y="4171795"/>
            <a:ext cx="479864" cy="397089"/>
            <a:chOff x="4147560" y="1627920"/>
            <a:chExt cx="479864" cy="397089"/>
          </a:xfrm>
        </p:grpSpPr>
        <p:sp>
          <p:nvSpPr>
            <p:cNvPr id="2209" name="Google Shape;2209;p41"/>
            <p:cNvSpPr/>
            <p:nvPr/>
          </p:nvSpPr>
          <p:spPr>
            <a:xfrm>
              <a:off x="4147560" y="1627920"/>
              <a:ext cx="479864" cy="397089"/>
            </a:xfrm>
            <a:custGeom>
              <a:rect b="b" l="l" r="r" t="t"/>
              <a:pathLst>
                <a:path extrusionOk="0" h="14347" w="17333">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1"/>
            <p:cNvSpPr/>
            <p:nvPr/>
          </p:nvSpPr>
          <p:spPr>
            <a:xfrm>
              <a:off x="4263120" y="1627920"/>
              <a:ext cx="179639" cy="133916"/>
            </a:xfrm>
            <a:custGeom>
              <a:rect b="b" l="l" r="r" t="t"/>
              <a:pathLst>
                <a:path extrusionOk="0" h="4845" w="6501">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1"/>
            <p:cNvSpPr/>
            <p:nvPr/>
          </p:nvSpPr>
          <p:spPr>
            <a:xfrm>
              <a:off x="4335120" y="1677240"/>
              <a:ext cx="107643" cy="77757"/>
            </a:xfrm>
            <a:custGeom>
              <a:rect b="b" l="l" r="r" t="t"/>
              <a:pathLst>
                <a:path extrusionOk="0" h="2815" w="3898">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2" name="Google Shape;2212;p4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a:t>
            </a:r>
            <a:r>
              <a:rPr lang="en"/>
              <a:t>Design </a:t>
            </a:r>
            <a:endParaRPr/>
          </a:p>
        </p:txBody>
      </p:sp>
      <p:grpSp>
        <p:nvGrpSpPr>
          <p:cNvPr id="2213" name="Google Shape;2213;p41"/>
          <p:cNvGrpSpPr/>
          <p:nvPr/>
        </p:nvGrpSpPr>
        <p:grpSpPr>
          <a:xfrm>
            <a:off x="756928" y="1349375"/>
            <a:ext cx="2638747" cy="2732027"/>
            <a:chOff x="756928" y="1349375"/>
            <a:chExt cx="2638747" cy="2732027"/>
          </a:xfrm>
        </p:grpSpPr>
        <p:sp>
          <p:nvSpPr>
            <p:cNvPr id="2214" name="Google Shape;2214;p41"/>
            <p:cNvSpPr/>
            <p:nvPr/>
          </p:nvSpPr>
          <p:spPr>
            <a:xfrm>
              <a:off x="781050" y="1352550"/>
              <a:ext cx="2586100" cy="28575"/>
            </a:xfrm>
            <a:custGeom>
              <a:rect b="b" l="l" r="r" t="t"/>
              <a:pathLst>
                <a:path extrusionOk="0" h="1143" w="104394">
                  <a:moveTo>
                    <a:pt x="0" y="1143"/>
                  </a:moveTo>
                  <a:cubicBezTo>
                    <a:pt x="34800" y="1143"/>
                    <a:pt x="69594" y="0"/>
                    <a:pt x="104394" y="0"/>
                  </a:cubicBezTo>
                </a:path>
              </a:pathLst>
            </a:custGeom>
            <a:noFill/>
            <a:ln cap="flat" cmpd="sng" w="19050">
              <a:solidFill>
                <a:schemeClr val="dk2"/>
              </a:solidFill>
              <a:prstDash val="solid"/>
              <a:round/>
              <a:headEnd len="med" w="med" type="none"/>
              <a:tailEnd len="med" w="med" type="none"/>
            </a:ln>
          </p:spPr>
        </p:sp>
        <p:sp>
          <p:nvSpPr>
            <p:cNvPr id="2215" name="Google Shape;2215;p41"/>
            <p:cNvSpPr/>
            <p:nvPr/>
          </p:nvSpPr>
          <p:spPr>
            <a:xfrm rot="6895430">
              <a:off x="1251086" y="2701102"/>
              <a:ext cx="2999315" cy="28573"/>
            </a:xfrm>
            <a:custGeom>
              <a:rect b="b" l="l" r="r" t="t"/>
              <a:pathLst>
                <a:path extrusionOk="0" h="1143" w="104394">
                  <a:moveTo>
                    <a:pt x="0" y="1143"/>
                  </a:moveTo>
                  <a:cubicBezTo>
                    <a:pt x="34800" y="1143"/>
                    <a:pt x="69594" y="0"/>
                    <a:pt x="104394" y="0"/>
                  </a:cubicBezTo>
                </a:path>
              </a:pathLst>
            </a:custGeom>
            <a:noFill/>
            <a:ln cap="flat" cmpd="sng" w="19050">
              <a:solidFill>
                <a:schemeClr val="dk2"/>
              </a:solidFill>
              <a:prstDash val="solid"/>
              <a:round/>
              <a:headEnd len="med" w="med" type="none"/>
              <a:tailEnd len="med" w="med" type="none"/>
            </a:ln>
          </p:spPr>
        </p:sp>
        <p:sp>
          <p:nvSpPr>
            <p:cNvPr id="2216" name="Google Shape;2216;p41"/>
            <p:cNvSpPr/>
            <p:nvPr/>
          </p:nvSpPr>
          <p:spPr>
            <a:xfrm flipH="1" rot="3781023">
              <a:off x="-56424" y="2711884"/>
              <a:ext cx="3024426" cy="28574"/>
            </a:xfrm>
            <a:custGeom>
              <a:rect b="b" l="l" r="r" t="t"/>
              <a:pathLst>
                <a:path extrusionOk="0" h="1143" w="104394">
                  <a:moveTo>
                    <a:pt x="0" y="1143"/>
                  </a:moveTo>
                  <a:cubicBezTo>
                    <a:pt x="34800" y="1143"/>
                    <a:pt x="69594" y="0"/>
                    <a:pt x="104394" y="0"/>
                  </a:cubicBezTo>
                </a:path>
              </a:pathLst>
            </a:custGeom>
            <a:noFill/>
            <a:ln cap="flat" cmpd="sng" w="19050">
              <a:solidFill>
                <a:schemeClr val="dk2"/>
              </a:solidFill>
              <a:prstDash val="solid"/>
              <a:round/>
              <a:headEnd len="med" w="med" type="none"/>
              <a:tailEnd len="med" w="med" type="none"/>
            </a:ln>
          </p:spPr>
        </p:sp>
      </p:grpSp>
      <p:pic>
        <p:nvPicPr>
          <p:cNvPr id="2217" name="Google Shape;2217;p41"/>
          <p:cNvPicPr preferRelativeResize="0"/>
          <p:nvPr/>
        </p:nvPicPr>
        <p:blipFill>
          <a:blip r:embed="rId7">
            <a:alphaModFix/>
          </a:blip>
          <a:stretch>
            <a:fillRect/>
          </a:stretch>
        </p:blipFill>
        <p:spPr>
          <a:xfrm>
            <a:off x="128550" y="983938"/>
            <a:ext cx="4358999" cy="3175614"/>
          </a:xfrm>
          <a:prstGeom prst="rect">
            <a:avLst/>
          </a:prstGeom>
          <a:noFill/>
          <a:ln>
            <a:noFill/>
          </a:ln>
        </p:spPr>
      </p:pic>
      <p:graphicFrame>
        <p:nvGraphicFramePr>
          <p:cNvPr id="2218" name="Google Shape;2218;p41"/>
          <p:cNvGraphicFramePr/>
          <p:nvPr/>
        </p:nvGraphicFramePr>
        <p:xfrm>
          <a:off x="952500" y="4746975"/>
          <a:ext cx="3000000" cy="3000000"/>
        </p:xfrm>
        <a:graphic>
          <a:graphicData uri="http://schemas.openxmlformats.org/drawingml/2006/table">
            <a:tbl>
              <a:tblPr>
                <a:noFill/>
                <a:tableStyleId>{73B3B8A4-59ED-40AA-94AC-16B5F9180981}</a:tableStyleId>
              </a:tblPr>
              <a:tblGrid>
                <a:gridCol w="947650"/>
                <a:gridCol w="1425375"/>
                <a:gridCol w="1455300"/>
                <a:gridCol w="1738925"/>
                <a:gridCol w="1671750"/>
              </a:tblGrid>
              <a:tr h="381000">
                <a:tc>
                  <a:txBody>
                    <a:bodyPr/>
                    <a:lstStyle/>
                    <a:p>
                      <a:pPr indent="0" lvl="0" marL="0" rtl="0" algn="l">
                        <a:spcBef>
                          <a:spcPts val="0"/>
                        </a:spcBef>
                        <a:spcAft>
                          <a:spcPts val="0"/>
                        </a:spcAft>
                        <a:buNone/>
                      </a:pPr>
                      <a:r>
                        <a:rPr lang="en">
                          <a:solidFill>
                            <a:schemeClr val="dk2"/>
                          </a:solidFill>
                        </a:rPr>
                        <a:t>About Us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lt1"/>
                          </a:solidFill>
                        </a:rPr>
                        <a:t>Product Design</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a:solidFill>
                            <a:schemeClr val="dk2"/>
                          </a:solidFill>
                        </a:rPr>
                        <a:t>Market Analysis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Marketing &amp; Sales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Financial Analysis</a:t>
                      </a:r>
                      <a:endParaRPr>
                        <a:solidFill>
                          <a:schemeClr val="dk2"/>
                        </a:solidFill>
                      </a:endParaRPr>
                    </a:p>
                  </a:txBody>
                  <a:tcPr marT="91425" marB="91425" marR="91425" marL="91425">
                    <a:solidFill>
                      <a:schemeClr val="accent2"/>
                    </a:solidFill>
                  </a:tcPr>
                </a:tc>
              </a:tr>
            </a:tbl>
          </a:graphicData>
        </a:graphic>
      </p:graphicFrame>
      <p:pic>
        <p:nvPicPr>
          <p:cNvPr id="2219" name="Google Shape;2219;p41"/>
          <p:cNvPicPr preferRelativeResize="0"/>
          <p:nvPr/>
        </p:nvPicPr>
        <p:blipFill>
          <a:blip r:embed="rId8">
            <a:alphaModFix/>
          </a:blip>
          <a:stretch>
            <a:fillRect/>
          </a:stretch>
        </p:blipFill>
        <p:spPr>
          <a:xfrm>
            <a:off x="138813" y="1091100"/>
            <a:ext cx="4338462" cy="324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9"/>
                                        </p:tgtEl>
                                        <p:attrNameLst>
                                          <p:attrName>style.visibility</p:attrName>
                                        </p:attrNameLst>
                                      </p:cBhvr>
                                      <p:to>
                                        <p:strVal val="visible"/>
                                      </p:to>
                                    </p:set>
                                    <p:animEffect filter="fade" transition="in">
                                      <p:cBhvr>
                                        <p:cTn dur="1000"/>
                                        <p:tgtEl>
                                          <p:spTgt spid="2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42"/>
          <p:cNvSpPr txBox="1"/>
          <p:nvPr>
            <p:ph type="ctrTitle"/>
          </p:nvPr>
        </p:nvSpPr>
        <p:spPr>
          <a:xfrm>
            <a:off x="7357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Competitive Analysis</a:t>
            </a:r>
            <a:endParaRPr/>
          </a:p>
        </p:txBody>
      </p:sp>
      <p:pic>
        <p:nvPicPr>
          <p:cNvPr id="2225" name="Google Shape;2225;p42"/>
          <p:cNvPicPr preferRelativeResize="0"/>
          <p:nvPr/>
        </p:nvPicPr>
        <p:blipFill>
          <a:blip r:embed="rId3">
            <a:alphaModFix amt="52000"/>
          </a:blip>
          <a:stretch>
            <a:fillRect/>
          </a:stretch>
        </p:blipFill>
        <p:spPr>
          <a:xfrm flipH="1" rot="-1128983">
            <a:off x="1143406" y="959681"/>
            <a:ext cx="2163790" cy="1035440"/>
          </a:xfrm>
          <a:prstGeom prst="rect">
            <a:avLst/>
          </a:prstGeom>
          <a:noFill/>
          <a:ln>
            <a:noFill/>
          </a:ln>
        </p:spPr>
      </p:pic>
      <p:pic>
        <p:nvPicPr>
          <p:cNvPr id="2226" name="Google Shape;2226;p42"/>
          <p:cNvPicPr preferRelativeResize="0"/>
          <p:nvPr/>
        </p:nvPicPr>
        <p:blipFill>
          <a:blip r:embed="rId4">
            <a:alphaModFix amt="52000"/>
          </a:blip>
          <a:stretch>
            <a:fillRect/>
          </a:stretch>
        </p:blipFill>
        <p:spPr>
          <a:xfrm rot="1128976">
            <a:off x="5684310" y="956295"/>
            <a:ext cx="1931328" cy="1043684"/>
          </a:xfrm>
          <a:prstGeom prst="rect">
            <a:avLst/>
          </a:prstGeom>
          <a:noFill/>
          <a:ln>
            <a:noFill/>
          </a:ln>
        </p:spPr>
      </p:pic>
      <p:sp>
        <p:nvSpPr>
          <p:cNvPr id="2227" name="Google Shape;2227;p42"/>
          <p:cNvSpPr txBox="1"/>
          <p:nvPr/>
        </p:nvSpPr>
        <p:spPr>
          <a:xfrm>
            <a:off x="1086075" y="1261838"/>
            <a:ext cx="246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Font typeface="Arial"/>
              <a:buNone/>
            </a:pPr>
            <a:r>
              <a:rPr lang="en" sz="1600">
                <a:solidFill>
                  <a:schemeClr val="dk2"/>
                </a:solidFill>
                <a:latin typeface="Overpass Black"/>
                <a:ea typeface="Overpass Black"/>
                <a:cs typeface="Overpass Black"/>
                <a:sym typeface="Overpass Black"/>
              </a:rPr>
              <a:t>Dryer Manufacturing</a:t>
            </a:r>
            <a:endParaRPr>
              <a:latin typeface="Open Sans"/>
              <a:ea typeface="Open Sans"/>
              <a:cs typeface="Open Sans"/>
              <a:sym typeface="Open Sans"/>
            </a:endParaRPr>
          </a:p>
        </p:txBody>
      </p:sp>
      <p:sp>
        <p:nvSpPr>
          <p:cNvPr id="2228" name="Google Shape;2228;p42"/>
          <p:cNvSpPr txBox="1"/>
          <p:nvPr/>
        </p:nvSpPr>
        <p:spPr>
          <a:xfrm>
            <a:off x="5953050" y="1261850"/>
            <a:ext cx="177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Font typeface="Arial"/>
              <a:buNone/>
            </a:pPr>
            <a:r>
              <a:rPr lang="en" sz="1600">
                <a:solidFill>
                  <a:schemeClr val="dk2"/>
                </a:solidFill>
                <a:latin typeface="Overpass Black"/>
                <a:ea typeface="Overpass Black"/>
                <a:cs typeface="Overpass Black"/>
                <a:sym typeface="Overpass Black"/>
              </a:rPr>
              <a:t>Laundromats</a:t>
            </a:r>
            <a:endParaRPr>
              <a:latin typeface="Open Sans"/>
              <a:ea typeface="Open Sans"/>
              <a:cs typeface="Open Sans"/>
              <a:sym typeface="Open Sans"/>
            </a:endParaRPr>
          </a:p>
        </p:txBody>
      </p:sp>
      <p:pic>
        <p:nvPicPr>
          <p:cNvPr id="2229" name="Google Shape;2229;p42"/>
          <p:cNvPicPr preferRelativeResize="0"/>
          <p:nvPr/>
        </p:nvPicPr>
        <p:blipFill>
          <a:blip r:embed="rId5">
            <a:alphaModFix/>
          </a:blip>
          <a:stretch>
            <a:fillRect/>
          </a:stretch>
        </p:blipFill>
        <p:spPr>
          <a:xfrm>
            <a:off x="450425" y="2003975"/>
            <a:ext cx="1779300" cy="989356"/>
          </a:xfrm>
          <a:prstGeom prst="rect">
            <a:avLst/>
          </a:prstGeom>
          <a:noFill/>
          <a:ln>
            <a:noFill/>
          </a:ln>
        </p:spPr>
      </p:pic>
      <p:pic>
        <p:nvPicPr>
          <p:cNvPr id="2230" name="Google Shape;2230;p42"/>
          <p:cNvPicPr preferRelativeResize="0"/>
          <p:nvPr/>
        </p:nvPicPr>
        <p:blipFill>
          <a:blip r:embed="rId6">
            <a:alphaModFix/>
          </a:blip>
          <a:stretch>
            <a:fillRect/>
          </a:stretch>
        </p:blipFill>
        <p:spPr>
          <a:xfrm>
            <a:off x="516849" y="3433672"/>
            <a:ext cx="1712877" cy="1148253"/>
          </a:xfrm>
          <a:prstGeom prst="rect">
            <a:avLst/>
          </a:prstGeom>
          <a:noFill/>
          <a:ln>
            <a:noFill/>
          </a:ln>
        </p:spPr>
      </p:pic>
      <p:pic>
        <p:nvPicPr>
          <p:cNvPr id="2231" name="Google Shape;2231;p42"/>
          <p:cNvPicPr preferRelativeResize="0"/>
          <p:nvPr/>
        </p:nvPicPr>
        <p:blipFill>
          <a:blip r:embed="rId7">
            <a:alphaModFix/>
          </a:blip>
          <a:stretch>
            <a:fillRect/>
          </a:stretch>
        </p:blipFill>
        <p:spPr>
          <a:xfrm>
            <a:off x="2302438" y="2845663"/>
            <a:ext cx="2016900" cy="748925"/>
          </a:xfrm>
          <a:prstGeom prst="rect">
            <a:avLst/>
          </a:prstGeom>
          <a:noFill/>
          <a:ln>
            <a:noFill/>
          </a:ln>
        </p:spPr>
      </p:pic>
      <p:pic>
        <p:nvPicPr>
          <p:cNvPr id="2232" name="Google Shape;2232;p42"/>
          <p:cNvPicPr preferRelativeResize="0"/>
          <p:nvPr/>
        </p:nvPicPr>
        <p:blipFill>
          <a:blip r:embed="rId8">
            <a:alphaModFix/>
          </a:blip>
          <a:stretch>
            <a:fillRect/>
          </a:stretch>
        </p:blipFill>
        <p:spPr>
          <a:xfrm>
            <a:off x="4913600" y="2232550"/>
            <a:ext cx="3858202" cy="2168349"/>
          </a:xfrm>
          <a:prstGeom prst="rect">
            <a:avLst/>
          </a:prstGeom>
          <a:noFill/>
          <a:ln>
            <a:noFill/>
          </a:ln>
        </p:spPr>
      </p:pic>
      <p:graphicFrame>
        <p:nvGraphicFramePr>
          <p:cNvPr id="2233" name="Google Shape;2233;p42"/>
          <p:cNvGraphicFramePr/>
          <p:nvPr/>
        </p:nvGraphicFramePr>
        <p:xfrm>
          <a:off x="952500" y="4747300"/>
          <a:ext cx="3000000" cy="3000000"/>
        </p:xfrm>
        <a:graphic>
          <a:graphicData uri="http://schemas.openxmlformats.org/drawingml/2006/table">
            <a:tbl>
              <a:tblPr>
                <a:noFill/>
                <a:tableStyleId>{73B3B8A4-59ED-40AA-94AC-16B5F9180981}</a:tableStyleId>
              </a:tblPr>
              <a:tblGrid>
                <a:gridCol w="947650"/>
                <a:gridCol w="1425375"/>
                <a:gridCol w="1455300"/>
                <a:gridCol w="1738925"/>
                <a:gridCol w="1671750"/>
              </a:tblGrid>
              <a:tr h="381000">
                <a:tc>
                  <a:txBody>
                    <a:bodyPr/>
                    <a:lstStyle/>
                    <a:p>
                      <a:pPr indent="0" lvl="0" marL="0" rtl="0" algn="l">
                        <a:spcBef>
                          <a:spcPts val="0"/>
                        </a:spcBef>
                        <a:spcAft>
                          <a:spcPts val="0"/>
                        </a:spcAft>
                        <a:buNone/>
                      </a:pPr>
                      <a:r>
                        <a:rPr lang="en">
                          <a:solidFill>
                            <a:schemeClr val="dk2"/>
                          </a:solidFill>
                        </a:rPr>
                        <a:t>About Us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Product Design</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lt1"/>
                          </a:solidFill>
                        </a:rPr>
                        <a:t>Market Analysis</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a:solidFill>
                            <a:schemeClr val="dk2"/>
                          </a:solidFill>
                        </a:rPr>
                        <a:t>Marketing &amp; Sales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Financial Analysis</a:t>
                      </a:r>
                      <a:endParaRPr>
                        <a:solidFill>
                          <a:schemeClr val="dk2"/>
                        </a:solidFill>
                      </a:endParaRPr>
                    </a:p>
                  </a:txBody>
                  <a:tcPr marT="91425" marB="91425" marR="91425" marL="91425">
                    <a:solidFill>
                      <a:schemeClr val="accent2"/>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43"/>
          <p:cNvSpPr txBox="1"/>
          <p:nvPr>
            <p:ph type="ctrTitle"/>
          </p:nvPr>
        </p:nvSpPr>
        <p:spPr>
          <a:xfrm>
            <a:off x="735746" y="36125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Service Line</a:t>
            </a:r>
            <a:endParaRPr/>
          </a:p>
        </p:txBody>
      </p:sp>
      <p:pic>
        <p:nvPicPr>
          <p:cNvPr id="2239" name="Google Shape;2239;p43"/>
          <p:cNvPicPr preferRelativeResize="0"/>
          <p:nvPr/>
        </p:nvPicPr>
        <p:blipFill>
          <a:blip r:embed="rId3">
            <a:alphaModFix amt="52000"/>
          </a:blip>
          <a:stretch>
            <a:fillRect/>
          </a:stretch>
        </p:blipFill>
        <p:spPr>
          <a:xfrm flipH="1" rot="-1128999">
            <a:off x="482264" y="2221512"/>
            <a:ext cx="1832372" cy="885828"/>
          </a:xfrm>
          <a:prstGeom prst="rect">
            <a:avLst/>
          </a:prstGeom>
          <a:noFill/>
          <a:ln>
            <a:noFill/>
          </a:ln>
        </p:spPr>
      </p:pic>
      <p:pic>
        <p:nvPicPr>
          <p:cNvPr id="2240" name="Google Shape;2240;p43"/>
          <p:cNvPicPr preferRelativeResize="0"/>
          <p:nvPr/>
        </p:nvPicPr>
        <p:blipFill>
          <a:blip r:embed="rId3">
            <a:alphaModFix amt="52000"/>
          </a:blip>
          <a:stretch>
            <a:fillRect/>
          </a:stretch>
        </p:blipFill>
        <p:spPr>
          <a:xfrm flipH="1" rot="-1129001">
            <a:off x="6032034" y="3529257"/>
            <a:ext cx="1512081" cy="768937"/>
          </a:xfrm>
          <a:prstGeom prst="rect">
            <a:avLst/>
          </a:prstGeom>
          <a:noFill/>
          <a:ln>
            <a:noFill/>
          </a:ln>
        </p:spPr>
      </p:pic>
      <p:pic>
        <p:nvPicPr>
          <p:cNvPr id="2241" name="Google Shape;2241;p43"/>
          <p:cNvPicPr preferRelativeResize="0"/>
          <p:nvPr/>
        </p:nvPicPr>
        <p:blipFill>
          <a:blip r:embed="rId3">
            <a:alphaModFix amt="52000"/>
          </a:blip>
          <a:stretch>
            <a:fillRect/>
          </a:stretch>
        </p:blipFill>
        <p:spPr>
          <a:xfrm flipH="1" rot="-1128985">
            <a:off x="5871189" y="1010987"/>
            <a:ext cx="1538220" cy="766398"/>
          </a:xfrm>
          <a:prstGeom prst="rect">
            <a:avLst/>
          </a:prstGeom>
          <a:noFill/>
          <a:ln>
            <a:noFill/>
          </a:ln>
        </p:spPr>
      </p:pic>
      <p:pic>
        <p:nvPicPr>
          <p:cNvPr id="2242" name="Google Shape;2242;p43"/>
          <p:cNvPicPr preferRelativeResize="0"/>
          <p:nvPr/>
        </p:nvPicPr>
        <p:blipFill rotWithShape="1">
          <a:blip r:embed="rId4">
            <a:alphaModFix amt="77000"/>
          </a:blip>
          <a:srcRect b="0" l="0" r="40691" t="0"/>
          <a:stretch/>
        </p:blipFill>
        <p:spPr>
          <a:xfrm flipH="1">
            <a:off x="4506604" y="939038"/>
            <a:ext cx="1163376" cy="910299"/>
          </a:xfrm>
          <a:prstGeom prst="rect">
            <a:avLst/>
          </a:prstGeom>
          <a:noFill/>
          <a:ln>
            <a:noFill/>
          </a:ln>
        </p:spPr>
      </p:pic>
      <p:sp>
        <p:nvSpPr>
          <p:cNvPr id="2243" name="Google Shape;2243;p43"/>
          <p:cNvSpPr txBox="1"/>
          <p:nvPr>
            <p:ph idx="4294967295" type="title"/>
          </p:nvPr>
        </p:nvSpPr>
        <p:spPr>
          <a:xfrm>
            <a:off x="3081075" y="1161513"/>
            <a:ext cx="16674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Individual</a:t>
            </a:r>
            <a:endParaRPr sz="1600"/>
          </a:p>
        </p:txBody>
      </p:sp>
      <p:sp>
        <p:nvSpPr>
          <p:cNvPr id="2244" name="Google Shape;2244;p43"/>
          <p:cNvSpPr txBox="1"/>
          <p:nvPr>
            <p:ph idx="4294967295" type="title"/>
          </p:nvPr>
        </p:nvSpPr>
        <p:spPr>
          <a:xfrm>
            <a:off x="2877150" y="2564000"/>
            <a:ext cx="1906800" cy="9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Hotel &amp; Colleges</a:t>
            </a:r>
            <a:endParaRPr sz="1600"/>
          </a:p>
          <a:p>
            <a:pPr indent="0" lvl="0" marL="0" rtl="0" algn="l">
              <a:spcBef>
                <a:spcPts val="0"/>
              </a:spcBef>
              <a:spcAft>
                <a:spcPts val="0"/>
              </a:spcAft>
              <a:buNone/>
            </a:pPr>
            <a:r>
              <a:t/>
            </a:r>
            <a:endParaRPr sz="1600"/>
          </a:p>
        </p:txBody>
      </p:sp>
      <p:sp>
        <p:nvSpPr>
          <p:cNvPr id="2245" name="Google Shape;2245;p43"/>
          <p:cNvSpPr txBox="1"/>
          <p:nvPr>
            <p:ph idx="4294967295" type="title"/>
          </p:nvPr>
        </p:nvSpPr>
        <p:spPr>
          <a:xfrm>
            <a:off x="6205775" y="3670413"/>
            <a:ext cx="14328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Wholesale</a:t>
            </a:r>
            <a:endParaRPr sz="1600"/>
          </a:p>
        </p:txBody>
      </p:sp>
      <p:sp>
        <p:nvSpPr>
          <p:cNvPr id="2246" name="Google Shape;2246;p43"/>
          <p:cNvSpPr txBox="1"/>
          <p:nvPr>
            <p:ph idx="4294967295" type="title"/>
          </p:nvPr>
        </p:nvSpPr>
        <p:spPr>
          <a:xfrm>
            <a:off x="5914175" y="1199638"/>
            <a:ext cx="17478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Online Selling</a:t>
            </a:r>
            <a:endParaRPr sz="1600"/>
          </a:p>
        </p:txBody>
      </p:sp>
      <p:sp>
        <p:nvSpPr>
          <p:cNvPr id="2247" name="Google Shape;2247;p43"/>
          <p:cNvSpPr txBox="1"/>
          <p:nvPr>
            <p:ph idx="4294967295" type="title"/>
          </p:nvPr>
        </p:nvSpPr>
        <p:spPr>
          <a:xfrm>
            <a:off x="616975" y="2422025"/>
            <a:ext cx="22539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Target Market</a:t>
            </a:r>
            <a:endParaRPr sz="1800"/>
          </a:p>
        </p:txBody>
      </p:sp>
      <p:sp>
        <p:nvSpPr>
          <p:cNvPr id="2248" name="Google Shape;2248;p43"/>
          <p:cNvSpPr/>
          <p:nvPr/>
        </p:nvSpPr>
        <p:spPr>
          <a:xfrm>
            <a:off x="2651175" y="1469575"/>
            <a:ext cx="379139" cy="2706547"/>
          </a:xfrm>
          <a:custGeom>
            <a:rect b="b" l="l" r="r" t="t"/>
            <a:pathLst>
              <a:path extrusionOk="0" h="61995" w="23711">
                <a:moveTo>
                  <a:pt x="23711" y="63"/>
                </a:moveTo>
                <a:cubicBezTo>
                  <a:pt x="16610" y="-444"/>
                  <a:pt x="7687" y="3693"/>
                  <a:pt x="4949" y="10264"/>
                </a:cubicBezTo>
                <a:cubicBezTo>
                  <a:pt x="2609" y="15879"/>
                  <a:pt x="9417" y="23418"/>
                  <a:pt x="6042" y="28479"/>
                </a:cubicBezTo>
                <a:cubicBezTo>
                  <a:pt x="4971" y="30084"/>
                  <a:pt x="1938" y="28595"/>
                  <a:pt x="395" y="29754"/>
                </a:cubicBezTo>
                <a:cubicBezTo>
                  <a:pt x="-1926" y="31498"/>
                  <a:pt x="7580" y="32146"/>
                  <a:pt x="7317" y="35037"/>
                </a:cubicBezTo>
                <a:cubicBezTo>
                  <a:pt x="6836" y="40326"/>
                  <a:pt x="2360" y="45799"/>
                  <a:pt x="4403" y="50702"/>
                </a:cubicBezTo>
                <a:cubicBezTo>
                  <a:pt x="7033" y="57013"/>
                  <a:pt x="14821" y="60656"/>
                  <a:pt x="21525" y="61995"/>
                </a:cubicBezTo>
              </a:path>
            </a:pathLst>
          </a:custGeom>
          <a:noFill/>
          <a:ln cap="flat" cmpd="sng" w="28575">
            <a:solidFill>
              <a:schemeClr val="dk2"/>
            </a:solidFill>
            <a:prstDash val="solid"/>
            <a:round/>
            <a:headEnd len="med" w="med" type="none"/>
            <a:tailEnd len="med" w="med" type="none"/>
          </a:ln>
        </p:spPr>
      </p:sp>
      <p:pic>
        <p:nvPicPr>
          <p:cNvPr id="2249" name="Google Shape;2249;p43"/>
          <p:cNvPicPr preferRelativeResize="0"/>
          <p:nvPr/>
        </p:nvPicPr>
        <p:blipFill rotWithShape="1">
          <a:blip r:embed="rId5">
            <a:alphaModFix amt="80000"/>
          </a:blip>
          <a:srcRect b="0" l="0" r="39773" t="0"/>
          <a:stretch/>
        </p:blipFill>
        <p:spPr>
          <a:xfrm flipH="1">
            <a:off x="4607356" y="2265602"/>
            <a:ext cx="1181352" cy="910250"/>
          </a:xfrm>
          <a:prstGeom prst="rect">
            <a:avLst/>
          </a:prstGeom>
          <a:noFill/>
          <a:ln>
            <a:noFill/>
          </a:ln>
        </p:spPr>
      </p:pic>
      <p:pic>
        <p:nvPicPr>
          <p:cNvPr id="2250" name="Google Shape;2250;p43"/>
          <p:cNvPicPr preferRelativeResize="0"/>
          <p:nvPr/>
        </p:nvPicPr>
        <p:blipFill>
          <a:blip r:embed="rId3">
            <a:alphaModFix amt="52000"/>
          </a:blip>
          <a:stretch>
            <a:fillRect/>
          </a:stretch>
        </p:blipFill>
        <p:spPr>
          <a:xfrm flipH="1" rot="-1129033">
            <a:off x="6012745" y="2094418"/>
            <a:ext cx="1709710" cy="894563"/>
          </a:xfrm>
          <a:prstGeom prst="rect">
            <a:avLst/>
          </a:prstGeom>
          <a:noFill/>
          <a:ln>
            <a:noFill/>
          </a:ln>
        </p:spPr>
      </p:pic>
      <p:sp>
        <p:nvSpPr>
          <p:cNvPr id="2251" name="Google Shape;2251;p43"/>
          <p:cNvSpPr txBox="1"/>
          <p:nvPr>
            <p:ph idx="4294967295" type="title"/>
          </p:nvPr>
        </p:nvSpPr>
        <p:spPr>
          <a:xfrm>
            <a:off x="5812500" y="2367775"/>
            <a:ext cx="21102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Vending Machines</a:t>
            </a:r>
            <a:endParaRPr sz="1600"/>
          </a:p>
        </p:txBody>
      </p:sp>
      <p:pic>
        <p:nvPicPr>
          <p:cNvPr id="2252" name="Google Shape;2252;p43"/>
          <p:cNvPicPr preferRelativeResize="0"/>
          <p:nvPr/>
        </p:nvPicPr>
        <p:blipFill rotWithShape="1">
          <a:blip r:embed="rId4">
            <a:alphaModFix amt="77000"/>
          </a:blip>
          <a:srcRect b="0" l="0" r="40691" t="0"/>
          <a:stretch/>
        </p:blipFill>
        <p:spPr>
          <a:xfrm flipH="1" rot="-14">
            <a:off x="4616341" y="3401677"/>
            <a:ext cx="1163376" cy="910299"/>
          </a:xfrm>
          <a:prstGeom prst="rect">
            <a:avLst/>
          </a:prstGeom>
          <a:noFill/>
          <a:ln>
            <a:noFill/>
          </a:ln>
        </p:spPr>
      </p:pic>
      <p:graphicFrame>
        <p:nvGraphicFramePr>
          <p:cNvPr id="2253" name="Google Shape;2253;p43"/>
          <p:cNvGraphicFramePr/>
          <p:nvPr/>
        </p:nvGraphicFramePr>
        <p:xfrm>
          <a:off x="952500" y="4747300"/>
          <a:ext cx="3000000" cy="3000000"/>
        </p:xfrm>
        <a:graphic>
          <a:graphicData uri="http://schemas.openxmlformats.org/drawingml/2006/table">
            <a:tbl>
              <a:tblPr>
                <a:noFill/>
                <a:tableStyleId>{73B3B8A4-59ED-40AA-94AC-16B5F9180981}</a:tableStyleId>
              </a:tblPr>
              <a:tblGrid>
                <a:gridCol w="947650"/>
                <a:gridCol w="1425375"/>
                <a:gridCol w="1455300"/>
                <a:gridCol w="1738925"/>
                <a:gridCol w="1671750"/>
              </a:tblGrid>
              <a:tr h="381000">
                <a:tc>
                  <a:txBody>
                    <a:bodyPr/>
                    <a:lstStyle/>
                    <a:p>
                      <a:pPr indent="0" lvl="0" marL="0" rtl="0" algn="l">
                        <a:spcBef>
                          <a:spcPts val="0"/>
                        </a:spcBef>
                        <a:spcAft>
                          <a:spcPts val="0"/>
                        </a:spcAft>
                        <a:buNone/>
                      </a:pPr>
                      <a:r>
                        <a:rPr lang="en">
                          <a:solidFill>
                            <a:schemeClr val="dk2"/>
                          </a:solidFill>
                        </a:rPr>
                        <a:t>About Us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Product Design</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 Analysis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lt1"/>
                          </a:solidFill>
                        </a:rPr>
                        <a:t>Marketing &amp; Sales</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a:solidFill>
                            <a:schemeClr val="dk2"/>
                          </a:solidFill>
                        </a:rPr>
                        <a:t>Financial Analysis</a:t>
                      </a:r>
                      <a:endParaRPr>
                        <a:solidFill>
                          <a:schemeClr val="dk2"/>
                        </a:solidFill>
                      </a:endParaRPr>
                    </a:p>
                  </a:txBody>
                  <a:tcPr marT="91425" marB="91425" marR="91425" marL="91425">
                    <a:solidFill>
                      <a:schemeClr val="accent2"/>
                    </a:solidFill>
                  </a:tcPr>
                </a:tc>
              </a:tr>
            </a:tbl>
          </a:graphicData>
        </a:graphic>
      </p:graphicFrame>
      <p:sp>
        <p:nvSpPr>
          <p:cNvPr id="2254" name="Google Shape;2254;p43"/>
          <p:cNvSpPr txBox="1"/>
          <p:nvPr>
            <p:ph idx="4294967295" type="title"/>
          </p:nvPr>
        </p:nvSpPr>
        <p:spPr>
          <a:xfrm>
            <a:off x="2877150" y="3592125"/>
            <a:ext cx="1906800" cy="9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Businesses</a:t>
            </a:r>
            <a:endParaRPr sz="1600"/>
          </a:p>
          <a:p>
            <a:pPr indent="0" lvl="0" marL="0" rtl="0" algn="l">
              <a:spcBef>
                <a:spcPts val="0"/>
              </a:spcBef>
              <a:spcAft>
                <a:spcPts val="0"/>
              </a:spcAft>
              <a:buNone/>
            </a:pPr>
            <a:r>
              <a:t/>
            </a:r>
            <a:endParaRPr sz="1600"/>
          </a:p>
        </p:txBody>
      </p:sp>
      <p:sp>
        <p:nvSpPr>
          <p:cNvPr id="2255" name="Google Shape;2255;p43"/>
          <p:cNvSpPr txBox="1"/>
          <p:nvPr/>
        </p:nvSpPr>
        <p:spPr>
          <a:xfrm>
            <a:off x="6091025" y="1659975"/>
            <a:ext cx="139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Overpass"/>
                <a:ea typeface="Overpass"/>
                <a:cs typeface="Overpass"/>
                <a:sym typeface="Overpass"/>
              </a:rPr>
              <a:t>$12/per one</a:t>
            </a:r>
            <a:endParaRPr b="1" sz="1300">
              <a:solidFill>
                <a:schemeClr val="dk2"/>
              </a:solidFill>
              <a:latin typeface="Overpass"/>
              <a:ea typeface="Overpass"/>
              <a:cs typeface="Overpass"/>
              <a:sym typeface="Overpass"/>
            </a:endParaRPr>
          </a:p>
        </p:txBody>
      </p:sp>
      <p:sp>
        <p:nvSpPr>
          <p:cNvPr id="2256" name="Google Shape;2256;p43"/>
          <p:cNvSpPr txBox="1"/>
          <p:nvPr/>
        </p:nvSpPr>
        <p:spPr>
          <a:xfrm>
            <a:off x="5970600" y="2796400"/>
            <a:ext cx="2351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Overpass"/>
                <a:ea typeface="Overpass"/>
                <a:cs typeface="Overpass"/>
                <a:sym typeface="Overpass"/>
              </a:rPr>
              <a:t>Hotel: $0.5/per hour</a:t>
            </a:r>
            <a:endParaRPr b="1" sz="1300">
              <a:solidFill>
                <a:schemeClr val="dk2"/>
              </a:solidFill>
              <a:latin typeface="Overpass"/>
              <a:ea typeface="Overpass"/>
              <a:cs typeface="Overpass"/>
              <a:sym typeface="Overpass"/>
            </a:endParaRPr>
          </a:p>
          <a:p>
            <a:pPr indent="0" lvl="0" marL="0" rtl="0" algn="l">
              <a:spcBef>
                <a:spcPts val="0"/>
              </a:spcBef>
              <a:spcAft>
                <a:spcPts val="0"/>
              </a:spcAft>
              <a:buNone/>
            </a:pPr>
            <a:r>
              <a:rPr b="1" lang="en" sz="1300">
                <a:solidFill>
                  <a:schemeClr val="dk2"/>
                </a:solidFill>
                <a:latin typeface="Overpass"/>
                <a:ea typeface="Overpass"/>
                <a:cs typeface="Overpass"/>
                <a:sym typeface="Overpass"/>
              </a:rPr>
              <a:t>University: $0.3/per hour</a:t>
            </a:r>
            <a:endParaRPr b="1" sz="1300">
              <a:solidFill>
                <a:schemeClr val="dk2"/>
              </a:solidFill>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44"/>
          <p:cNvSpPr txBox="1"/>
          <p:nvPr>
            <p:ph idx="6" type="ctrTitle"/>
          </p:nvPr>
        </p:nvSpPr>
        <p:spPr>
          <a:xfrm>
            <a:off x="735746" y="15010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 Customers</a:t>
            </a:r>
            <a:endParaRPr/>
          </a:p>
        </p:txBody>
      </p:sp>
      <p:sp>
        <p:nvSpPr>
          <p:cNvPr id="2262" name="Google Shape;2262;p44"/>
          <p:cNvSpPr txBox="1"/>
          <p:nvPr>
            <p:ph idx="1" type="subTitle"/>
          </p:nvPr>
        </p:nvSpPr>
        <p:spPr>
          <a:xfrm>
            <a:off x="757875" y="3180204"/>
            <a:ext cx="23364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Infl</a:t>
            </a:r>
            <a:r>
              <a:rPr lang="en" sz="2000">
                <a:latin typeface="Overpass"/>
                <a:ea typeface="Overpass"/>
                <a:cs typeface="Overpass"/>
                <a:sym typeface="Overpass"/>
              </a:rPr>
              <a:t>uencers</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(Instagram, TikTok, Youtube)</a:t>
            </a:r>
            <a:endParaRPr sz="2000">
              <a:latin typeface="Overpass"/>
              <a:ea typeface="Overpass"/>
              <a:cs typeface="Overpass"/>
              <a:sym typeface="Overpass"/>
            </a:endParaRPr>
          </a:p>
          <a:p>
            <a:pPr indent="0" lvl="0" marL="0" rtl="0" algn="l">
              <a:spcBef>
                <a:spcPts val="0"/>
              </a:spcBef>
              <a:spcAft>
                <a:spcPts val="0"/>
              </a:spcAft>
              <a:buNone/>
            </a:pPr>
            <a:r>
              <a:t/>
            </a:r>
            <a:endParaRPr/>
          </a:p>
        </p:txBody>
      </p:sp>
      <p:pic>
        <p:nvPicPr>
          <p:cNvPr id="2263" name="Google Shape;2263;p44"/>
          <p:cNvPicPr preferRelativeResize="0"/>
          <p:nvPr/>
        </p:nvPicPr>
        <p:blipFill>
          <a:blip r:embed="rId3">
            <a:alphaModFix amt="47000"/>
          </a:blip>
          <a:stretch>
            <a:fillRect/>
          </a:stretch>
        </p:blipFill>
        <p:spPr>
          <a:xfrm>
            <a:off x="1190125" y="1119909"/>
            <a:ext cx="1370198" cy="1131135"/>
          </a:xfrm>
          <a:prstGeom prst="rect">
            <a:avLst/>
          </a:prstGeom>
          <a:noFill/>
          <a:ln>
            <a:noFill/>
          </a:ln>
        </p:spPr>
      </p:pic>
      <p:pic>
        <p:nvPicPr>
          <p:cNvPr id="2264" name="Google Shape;2264;p44"/>
          <p:cNvPicPr preferRelativeResize="0"/>
          <p:nvPr/>
        </p:nvPicPr>
        <p:blipFill rotWithShape="1">
          <a:blip r:embed="rId3">
            <a:alphaModFix amt="47000"/>
          </a:blip>
          <a:srcRect b="8319" l="0" r="0" t="-8320"/>
          <a:stretch/>
        </p:blipFill>
        <p:spPr>
          <a:xfrm>
            <a:off x="3687975" y="850338"/>
            <a:ext cx="1866835" cy="1419451"/>
          </a:xfrm>
          <a:prstGeom prst="rect">
            <a:avLst/>
          </a:prstGeom>
          <a:noFill/>
          <a:ln>
            <a:noFill/>
          </a:ln>
        </p:spPr>
      </p:pic>
      <p:pic>
        <p:nvPicPr>
          <p:cNvPr id="2265" name="Google Shape;2265;p44"/>
          <p:cNvPicPr preferRelativeResize="0"/>
          <p:nvPr/>
        </p:nvPicPr>
        <p:blipFill>
          <a:blip r:embed="rId3">
            <a:alphaModFix amt="47000"/>
          </a:blip>
          <a:stretch>
            <a:fillRect/>
          </a:stretch>
        </p:blipFill>
        <p:spPr>
          <a:xfrm>
            <a:off x="6583650" y="1017956"/>
            <a:ext cx="2141026" cy="1297295"/>
          </a:xfrm>
          <a:prstGeom prst="rect">
            <a:avLst/>
          </a:prstGeom>
          <a:noFill/>
          <a:ln>
            <a:noFill/>
          </a:ln>
        </p:spPr>
      </p:pic>
      <p:graphicFrame>
        <p:nvGraphicFramePr>
          <p:cNvPr id="2266" name="Google Shape;2266;p44"/>
          <p:cNvGraphicFramePr/>
          <p:nvPr/>
        </p:nvGraphicFramePr>
        <p:xfrm>
          <a:off x="952500" y="4747300"/>
          <a:ext cx="3000000" cy="3000000"/>
        </p:xfrm>
        <a:graphic>
          <a:graphicData uri="http://schemas.openxmlformats.org/drawingml/2006/table">
            <a:tbl>
              <a:tblPr>
                <a:noFill/>
                <a:tableStyleId>{73B3B8A4-59ED-40AA-94AC-16B5F9180981}</a:tableStyleId>
              </a:tblPr>
              <a:tblGrid>
                <a:gridCol w="947650"/>
                <a:gridCol w="1425375"/>
                <a:gridCol w="1455300"/>
                <a:gridCol w="1738925"/>
                <a:gridCol w="1671750"/>
              </a:tblGrid>
              <a:tr h="381000">
                <a:tc>
                  <a:txBody>
                    <a:bodyPr/>
                    <a:lstStyle/>
                    <a:p>
                      <a:pPr indent="0" lvl="0" marL="0" rtl="0" algn="l">
                        <a:spcBef>
                          <a:spcPts val="0"/>
                        </a:spcBef>
                        <a:spcAft>
                          <a:spcPts val="0"/>
                        </a:spcAft>
                        <a:buNone/>
                      </a:pPr>
                      <a:r>
                        <a:rPr lang="en">
                          <a:solidFill>
                            <a:schemeClr val="dk2"/>
                          </a:solidFill>
                        </a:rPr>
                        <a:t>About Us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Product Design</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dk2"/>
                          </a:solidFill>
                        </a:rPr>
                        <a:t>Market Analysis</a:t>
                      </a:r>
                      <a:endParaRPr>
                        <a:solidFill>
                          <a:schemeClr val="dk2"/>
                        </a:solidFill>
                      </a:endParaRPr>
                    </a:p>
                  </a:txBody>
                  <a:tcPr marT="91425" marB="91425" marR="91425" marL="91425">
                    <a:solidFill>
                      <a:schemeClr val="accent2"/>
                    </a:solidFill>
                  </a:tcPr>
                </a:tc>
                <a:tc>
                  <a:txBody>
                    <a:bodyPr/>
                    <a:lstStyle/>
                    <a:p>
                      <a:pPr indent="0" lvl="0" marL="0" rtl="0" algn="l">
                        <a:spcBef>
                          <a:spcPts val="0"/>
                        </a:spcBef>
                        <a:spcAft>
                          <a:spcPts val="0"/>
                        </a:spcAft>
                        <a:buNone/>
                      </a:pPr>
                      <a:r>
                        <a:rPr lang="en">
                          <a:solidFill>
                            <a:schemeClr val="lt1"/>
                          </a:solidFill>
                        </a:rPr>
                        <a:t>Marketing &amp; Sales</a:t>
                      </a:r>
                      <a:endParaRPr>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lang="en">
                          <a:solidFill>
                            <a:schemeClr val="dk2"/>
                          </a:solidFill>
                        </a:rPr>
                        <a:t>Financial Analysis</a:t>
                      </a:r>
                      <a:endParaRPr>
                        <a:solidFill>
                          <a:schemeClr val="dk2"/>
                        </a:solidFill>
                      </a:endParaRPr>
                    </a:p>
                  </a:txBody>
                  <a:tcPr marT="91425" marB="91425" marR="91425" marL="91425">
                    <a:solidFill>
                      <a:schemeClr val="accent2"/>
                    </a:solidFill>
                  </a:tcPr>
                </a:tc>
              </a:tr>
            </a:tbl>
          </a:graphicData>
        </a:graphic>
      </p:graphicFrame>
      <p:sp>
        <p:nvSpPr>
          <p:cNvPr id="2267" name="Google Shape;2267;p44"/>
          <p:cNvSpPr txBox="1"/>
          <p:nvPr>
            <p:ph type="title"/>
          </p:nvPr>
        </p:nvSpPr>
        <p:spPr>
          <a:xfrm>
            <a:off x="3211488" y="3180200"/>
            <a:ext cx="29214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Trade shows </a:t>
            </a:r>
            <a:endParaRPr sz="2000">
              <a:latin typeface="Overpass"/>
              <a:ea typeface="Overpass"/>
              <a:cs typeface="Overpass"/>
              <a:sym typeface="Overpass"/>
            </a:endParaRPr>
          </a:p>
          <a:p>
            <a:pPr indent="0" lvl="0" marL="0" rtl="0" algn="ctr">
              <a:spcBef>
                <a:spcPts val="0"/>
              </a:spcBef>
              <a:spcAft>
                <a:spcPts val="0"/>
              </a:spcAft>
              <a:buNone/>
            </a:pPr>
            <a:r>
              <a:rPr lang="en" sz="2000">
                <a:latin typeface="Overpass"/>
                <a:ea typeface="Overpass"/>
                <a:cs typeface="Overpass"/>
                <a:sym typeface="Overpass"/>
              </a:rPr>
              <a:t>Trusted Partnership</a:t>
            </a:r>
            <a:r>
              <a:rPr lang="en" sz="2100"/>
              <a:t> </a:t>
            </a:r>
            <a:endParaRPr sz="2100"/>
          </a:p>
        </p:txBody>
      </p:sp>
      <p:sp>
        <p:nvSpPr>
          <p:cNvPr id="2268" name="Google Shape;2268;p44"/>
          <p:cNvSpPr txBox="1"/>
          <p:nvPr>
            <p:ph type="title"/>
          </p:nvPr>
        </p:nvSpPr>
        <p:spPr>
          <a:xfrm>
            <a:off x="6296050" y="3242375"/>
            <a:ext cx="2997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verpass"/>
                <a:ea typeface="Overpass"/>
                <a:cs typeface="Overpass"/>
                <a:sym typeface="Overpass"/>
              </a:rPr>
              <a:t>Ads on our website, app and vending machines</a:t>
            </a:r>
            <a:endParaRPr sz="2000">
              <a:latin typeface="Overpass"/>
              <a:ea typeface="Overpass"/>
              <a:cs typeface="Overpass"/>
              <a:sym typeface="Overpass"/>
            </a:endParaRPr>
          </a:p>
          <a:p>
            <a:pPr indent="0" lvl="0" marL="0" rtl="0" algn="l">
              <a:spcBef>
                <a:spcPts val="0"/>
              </a:spcBef>
              <a:spcAft>
                <a:spcPts val="0"/>
              </a:spcAft>
              <a:buNone/>
            </a:pPr>
            <a:r>
              <a:t/>
            </a:r>
            <a:endParaRPr sz="1700">
              <a:latin typeface="Overpass"/>
              <a:ea typeface="Overpass"/>
              <a:cs typeface="Overpass"/>
              <a:sym typeface="Overpass"/>
            </a:endParaRPr>
          </a:p>
        </p:txBody>
      </p:sp>
      <p:sp>
        <p:nvSpPr>
          <p:cNvPr id="2269" name="Google Shape;2269;p44"/>
          <p:cNvSpPr txBox="1"/>
          <p:nvPr>
            <p:ph idx="2" type="title"/>
          </p:nvPr>
        </p:nvSpPr>
        <p:spPr>
          <a:xfrm>
            <a:off x="6385763" y="1299112"/>
            <a:ext cx="2536800" cy="73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solidFill>
                  <a:srgbClr val="000000"/>
                </a:solidFill>
              </a:rPr>
              <a:t>Any businesses</a:t>
            </a:r>
            <a:r>
              <a:rPr lang="en" sz="2000">
                <a:solidFill>
                  <a:srgbClr val="000000"/>
                </a:solidFill>
              </a:rPr>
              <a:t> </a:t>
            </a:r>
            <a:endParaRPr sz="2000">
              <a:solidFill>
                <a:srgbClr val="000000"/>
              </a:solidFill>
            </a:endParaRPr>
          </a:p>
        </p:txBody>
      </p:sp>
      <p:sp>
        <p:nvSpPr>
          <p:cNvPr id="2270" name="Google Shape;2270;p44"/>
          <p:cNvSpPr txBox="1"/>
          <p:nvPr>
            <p:ph idx="2" type="title"/>
          </p:nvPr>
        </p:nvSpPr>
        <p:spPr>
          <a:xfrm>
            <a:off x="3403800" y="1317987"/>
            <a:ext cx="2536800" cy="73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000">
                <a:solidFill>
                  <a:srgbClr val="000000"/>
                </a:solidFill>
              </a:rPr>
              <a:t>Hotels &amp; Colleges</a:t>
            </a:r>
            <a:r>
              <a:rPr lang="en" sz="2000">
                <a:solidFill>
                  <a:srgbClr val="000000"/>
                </a:solidFill>
              </a:rPr>
              <a:t> </a:t>
            </a:r>
            <a:endParaRPr sz="2000">
              <a:solidFill>
                <a:srgbClr val="000000"/>
              </a:solidFill>
            </a:endParaRPr>
          </a:p>
        </p:txBody>
      </p:sp>
      <p:sp>
        <p:nvSpPr>
          <p:cNvPr id="2271" name="Google Shape;2271;p44"/>
          <p:cNvSpPr txBox="1"/>
          <p:nvPr>
            <p:ph type="title"/>
          </p:nvPr>
        </p:nvSpPr>
        <p:spPr>
          <a:xfrm>
            <a:off x="1091325" y="1396575"/>
            <a:ext cx="1669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000000"/>
                </a:solidFill>
              </a:rPr>
              <a:t>Individuals</a:t>
            </a:r>
            <a:endParaRPr sz="17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